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diagrams/data2.xml" ContentType="application/vnd.openxmlformats-officedocument.drawingml.diagramData+xml"/>
  <Override PartName="/ppt/notesSlides/notesSlide10.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345" r:id="rId3"/>
    <p:sldId id="341" r:id="rId4"/>
    <p:sldId id="346" r:id="rId5"/>
    <p:sldId id="347" r:id="rId6"/>
    <p:sldId id="289" r:id="rId7"/>
    <p:sldId id="333" r:id="rId8"/>
    <p:sldId id="340" r:id="rId9"/>
    <p:sldId id="322" r:id="rId10"/>
    <p:sldId id="323" r:id="rId11"/>
    <p:sldId id="295" r:id="rId12"/>
    <p:sldId id="297" r:id="rId13"/>
    <p:sldId id="324" r:id="rId14"/>
    <p:sldId id="325" r:id="rId15"/>
    <p:sldId id="326" r:id="rId16"/>
    <p:sldId id="342" r:id="rId17"/>
    <p:sldId id="339" r:id="rId18"/>
    <p:sldId id="343" r:id="rId19"/>
    <p:sldId id="317" r:id="rId20"/>
    <p:sldId id="299" r:id="rId21"/>
    <p:sldId id="348" r:id="rId22"/>
    <p:sldId id="338" r:id="rId23"/>
    <p:sldId id="300" r:id="rId24"/>
    <p:sldId id="302" r:id="rId25"/>
    <p:sldId id="301" r:id="rId26"/>
    <p:sldId id="303" r:id="rId27"/>
    <p:sldId id="279" r:id="rId28"/>
    <p:sldId id="337" r:id="rId29"/>
    <p:sldId id="344" r:id="rId30"/>
    <p:sldId id="316" r:id="rId31"/>
    <p:sldId id="309" r:id="rId32"/>
    <p:sldId id="310" r:id="rId33"/>
    <p:sldId id="311"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00863D"/>
    <a:srgbClr val="FFFFFF"/>
    <a:srgbClr val="0070C0"/>
    <a:srgbClr val="C6D9F1"/>
    <a:srgbClr val="0099FF"/>
    <a:srgbClr val="0066FF"/>
    <a:srgbClr val="3333FF"/>
    <a:srgbClr val="0000FF"/>
    <a:srgbClr val="DAFFC1"/>
    <a:srgbClr val="B4FF81"/>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696" autoAdjust="0"/>
    <p:restoredTop sz="85250" autoAdjust="0"/>
  </p:normalViewPr>
  <p:slideViewPr>
    <p:cSldViewPr>
      <p:cViewPr varScale="1">
        <p:scale>
          <a:sx n="69" d="100"/>
          <a:sy n="69" d="100"/>
        </p:scale>
        <p:origin x="-62" y="-13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2" d="100"/>
          <a:sy n="82" d="100"/>
        </p:scale>
        <p:origin x="-3120"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oleObject" Target="Chart%20in%20Microsoft%20Office%20PowerPoint"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8.3043044619422635E-2"/>
          <c:y val="7.5471404890178354E-2"/>
          <c:w val="0.5472845144356957"/>
          <c:h val="0.58073110926923499"/>
        </c:manualLayout>
      </c:layout>
      <c:barChart>
        <c:barDir val="col"/>
        <c:grouping val="stacked"/>
        <c:ser>
          <c:idx val="0"/>
          <c:order val="0"/>
          <c:tx>
            <c:strRef>
              <c:f>Sheet1!$B$1</c:f>
              <c:strCache>
                <c:ptCount val="1"/>
                <c:pt idx="0">
                  <c:v>Valid 
(needs to corrected)</c:v>
                </c:pt>
              </c:strCache>
            </c:strRef>
          </c:tx>
          <c:spPr>
            <a:solidFill>
              <a:srgbClr val="00B050"/>
            </a:solidFill>
          </c:spPr>
          <c:cat>
            <c:strRef>
              <c:f>Sheet1!$A$2:$A$4</c:f>
              <c:strCache>
                <c:ptCount val="3"/>
                <c:pt idx="0">
                  <c:v>File Server</c:v>
                </c:pt>
                <c:pt idx="1">
                  <c:v>Shared Webpages</c:v>
                </c:pt>
                <c:pt idx="2">
                  <c:v>Email Lists</c:v>
                </c:pt>
              </c:strCache>
            </c:strRef>
          </c:cat>
          <c:val>
            <c:numRef>
              <c:f>Sheet1!$B$2:$B$4</c:f>
              <c:numCache>
                <c:formatCode>General</c:formatCode>
                <c:ptCount val="3"/>
                <c:pt idx="0">
                  <c:v>18</c:v>
                </c:pt>
                <c:pt idx="1">
                  <c:v>7</c:v>
                </c:pt>
                <c:pt idx="2">
                  <c:v>12</c:v>
                </c:pt>
              </c:numCache>
            </c:numRef>
          </c:val>
        </c:ser>
        <c:ser>
          <c:idx val="1"/>
          <c:order val="1"/>
          <c:tx>
            <c:strRef>
              <c:f>Sheet1!$C$1</c:f>
              <c:strCache>
                <c:ptCount val="1"/>
                <c:pt idx="0">
                  <c:v>Intentional Exceptions 
(good-to-know info)</c:v>
                </c:pt>
              </c:strCache>
            </c:strRef>
          </c:tx>
          <c:spPr>
            <a:solidFill>
              <a:srgbClr val="0070C0"/>
            </a:solidFill>
          </c:spPr>
          <c:cat>
            <c:strRef>
              <c:f>Sheet1!$A$2:$A$4</c:f>
              <c:strCache>
                <c:ptCount val="3"/>
                <c:pt idx="0">
                  <c:v>File Server</c:v>
                </c:pt>
                <c:pt idx="1">
                  <c:v>Shared Webpages</c:v>
                </c:pt>
                <c:pt idx="2">
                  <c:v>Email Lists</c:v>
                </c:pt>
              </c:strCache>
            </c:strRef>
          </c:cat>
          <c:val>
            <c:numRef>
              <c:f>Sheet1!$C$2:$C$4</c:f>
              <c:numCache>
                <c:formatCode>General</c:formatCode>
                <c:ptCount val="3"/>
                <c:pt idx="0">
                  <c:v>0</c:v>
                </c:pt>
                <c:pt idx="1">
                  <c:v>1</c:v>
                </c:pt>
                <c:pt idx="2">
                  <c:v>5</c:v>
                </c:pt>
              </c:numCache>
            </c:numRef>
          </c:val>
        </c:ser>
        <c:ser>
          <c:idx val="2"/>
          <c:order val="2"/>
          <c:tx>
            <c:strRef>
              <c:f>Sheet1!$D$1</c:f>
              <c:strCache>
                <c:ptCount val="1"/>
                <c:pt idx="0">
                  <c:v>Invalid 
(false positive)</c:v>
                </c:pt>
              </c:strCache>
            </c:strRef>
          </c:tx>
          <c:spPr>
            <a:solidFill>
              <a:srgbClr val="C00000"/>
            </a:solidFill>
          </c:spPr>
          <c:cat>
            <c:strRef>
              <c:f>Sheet1!$A$2:$A$4</c:f>
              <c:strCache>
                <c:ptCount val="3"/>
                <c:pt idx="0">
                  <c:v>File Server</c:v>
                </c:pt>
                <c:pt idx="1">
                  <c:v>Shared Webpages</c:v>
                </c:pt>
                <c:pt idx="2">
                  <c:v>Email Lists</c:v>
                </c:pt>
              </c:strCache>
            </c:strRef>
          </c:cat>
          <c:val>
            <c:numRef>
              <c:f>Sheet1!$D$2:$D$4</c:f>
              <c:numCache>
                <c:formatCode>General</c:formatCode>
                <c:ptCount val="3"/>
                <c:pt idx="0">
                  <c:v>1</c:v>
                </c:pt>
                <c:pt idx="1">
                  <c:v>8</c:v>
                </c:pt>
                <c:pt idx="2">
                  <c:v>34</c:v>
                </c:pt>
              </c:numCache>
            </c:numRef>
          </c:val>
        </c:ser>
        <c:overlap val="100"/>
        <c:axId val="96295936"/>
        <c:axId val="96318592"/>
      </c:barChart>
      <c:catAx>
        <c:axId val="96295936"/>
        <c:scaling>
          <c:orientation val="minMax"/>
        </c:scaling>
        <c:axPos val="b"/>
        <c:tickLblPos val="nextTo"/>
        <c:txPr>
          <a:bodyPr/>
          <a:lstStyle/>
          <a:p>
            <a:pPr>
              <a:defRPr sz="2000"/>
            </a:pPr>
            <a:endParaRPr lang="en-US"/>
          </a:p>
        </c:txPr>
        <c:crossAx val="96318592"/>
        <c:crosses val="autoZero"/>
        <c:auto val="1"/>
        <c:lblAlgn val="ctr"/>
        <c:lblOffset val="100"/>
      </c:catAx>
      <c:valAx>
        <c:axId val="96318592"/>
        <c:scaling>
          <c:orientation val="minMax"/>
        </c:scaling>
        <c:axPos val="l"/>
        <c:majorGridlines/>
        <c:numFmt formatCode="General" sourceLinked="1"/>
        <c:tickLblPos val="nextTo"/>
        <c:txPr>
          <a:bodyPr/>
          <a:lstStyle/>
          <a:p>
            <a:pPr>
              <a:defRPr sz="2000"/>
            </a:pPr>
            <a:endParaRPr lang="en-US"/>
          </a:p>
        </c:txPr>
        <c:crossAx val="96295936"/>
        <c:crosses val="autoZero"/>
        <c:crossBetween val="between"/>
      </c:valAx>
      <c:spPr>
        <a:effectLst>
          <a:outerShdw blurRad="50800" dist="38100" dir="2700000" algn="tl" rotWithShape="0">
            <a:prstClr val="black">
              <a:alpha val="40000"/>
            </a:prstClr>
          </a:outerShdw>
        </a:effectLst>
      </c:spPr>
    </c:plotArea>
    <c:legend>
      <c:legendPos val="r"/>
      <c:layout>
        <c:manualLayout>
          <c:xMode val="edge"/>
          <c:yMode val="edge"/>
          <c:x val="0.64702691575317972"/>
          <c:y val="2.1387622599806652E-3"/>
          <c:w val="0.34133910761154862"/>
          <c:h val="0.94309089653267253"/>
        </c:manualLayout>
      </c:layout>
      <c:txPr>
        <a:bodyPr/>
        <a:lstStyle/>
        <a:p>
          <a:pPr>
            <a:defRPr sz="2000"/>
          </a:pPr>
          <a:endParaRPr lang="en-US"/>
        </a:p>
      </c:txPr>
    </c:legend>
    <c:plotVisOnly val="1"/>
    <c:dispBlanksAs val="gap"/>
  </c:chart>
  <c:spPr>
    <a:solidFill>
      <a:schemeClr val="bg1"/>
    </a:solidFill>
    <a:ln w="19050">
      <a:solidFill>
        <a:schemeClr val="accent1"/>
      </a:solidFill>
    </a:ln>
    <a:effectLst>
      <a:outerShdw blurRad="50800" dist="38100" dir="2700000" algn="tl" rotWithShape="0">
        <a:prstClr val="black">
          <a:alpha val="40000"/>
        </a:prstClr>
      </a:outerShdw>
    </a:effectLst>
  </c:spPr>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8.3043044619422593E-2"/>
          <c:y val="7.5471404890178326E-2"/>
          <c:w val="0.5472845144356957"/>
          <c:h val="0.5807311092692351"/>
        </c:manualLayout>
      </c:layout>
      <c:barChart>
        <c:barDir val="col"/>
        <c:grouping val="stacked"/>
        <c:ser>
          <c:idx val="0"/>
          <c:order val="0"/>
          <c:tx>
            <c:strRef>
              <c:f>Sheet1!$B$1</c:f>
              <c:strCache>
                <c:ptCount val="1"/>
                <c:pt idx="0">
                  <c:v>Valid 
(needs to corrected)</c:v>
                </c:pt>
              </c:strCache>
            </c:strRef>
          </c:tx>
          <c:spPr>
            <a:solidFill>
              <a:srgbClr val="00B050"/>
            </a:solidFill>
          </c:spPr>
          <c:cat>
            <c:strRef>
              <c:f>Sheet1!$A$2:$A$4</c:f>
              <c:strCache>
                <c:ptCount val="3"/>
                <c:pt idx="0">
                  <c:v>File Server</c:v>
                </c:pt>
                <c:pt idx="1">
                  <c:v>Shared Webpages</c:v>
                </c:pt>
                <c:pt idx="2">
                  <c:v>Email Lists</c:v>
                </c:pt>
              </c:strCache>
            </c:strRef>
          </c:cat>
          <c:val>
            <c:numRef>
              <c:f>Sheet1!$B$2:$B$4</c:f>
              <c:numCache>
                <c:formatCode>General</c:formatCode>
                <c:ptCount val="3"/>
                <c:pt idx="0">
                  <c:v>18</c:v>
                </c:pt>
                <c:pt idx="1">
                  <c:v>7</c:v>
                </c:pt>
                <c:pt idx="2">
                  <c:v>12</c:v>
                </c:pt>
              </c:numCache>
            </c:numRef>
          </c:val>
        </c:ser>
        <c:ser>
          <c:idx val="1"/>
          <c:order val="1"/>
          <c:tx>
            <c:strRef>
              <c:f>Sheet1!$C$1</c:f>
              <c:strCache>
                <c:ptCount val="1"/>
                <c:pt idx="0">
                  <c:v>Intentional Exceptions 
(good-to-know info)</c:v>
                </c:pt>
              </c:strCache>
            </c:strRef>
          </c:tx>
          <c:spPr>
            <a:solidFill>
              <a:srgbClr val="0070C0"/>
            </a:solidFill>
          </c:spPr>
          <c:cat>
            <c:strRef>
              <c:f>Sheet1!$A$2:$A$4</c:f>
              <c:strCache>
                <c:ptCount val="3"/>
                <c:pt idx="0">
                  <c:v>File Server</c:v>
                </c:pt>
                <c:pt idx="1">
                  <c:v>Shared Webpages</c:v>
                </c:pt>
                <c:pt idx="2">
                  <c:v>Email Lists</c:v>
                </c:pt>
              </c:strCache>
            </c:strRef>
          </c:cat>
          <c:val>
            <c:numRef>
              <c:f>Sheet1!$C$2:$C$4</c:f>
              <c:numCache>
                <c:formatCode>General</c:formatCode>
                <c:ptCount val="3"/>
                <c:pt idx="0">
                  <c:v>0</c:v>
                </c:pt>
                <c:pt idx="1">
                  <c:v>1</c:v>
                </c:pt>
                <c:pt idx="2">
                  <c:v>5</c:v>
                </c:pt>
              </c:numCache>
            </c:numRef>
          </c:val>
        </c:ser>
        <c:ser>
          <c:idx val="2"/>
          <c:order val="2"/>
          <c:tx>
            <c:strRef>
              <c:f>Sheet1!$D$1</c:f>
              <c:strCache>
                <c:ptCount val="1"/>
                <c:pt idx="0">
                  <c:v>Invalid 
(false positive)</c:v>
                </c:pt>
              </c:strCache>
            </c:strRef>
          </c:tx>
          <c:spPr>
            <a:solidFill>
              <a:srgbClr val="C00000"/>
            </a:solidFill>
          </c:spPr>
          <c:cat>
            <c:strRef>
              <c:f>Sheet1!$A$2:$A$4</c:f>
              <c:strCache>
                <c:ptCount val="3"/>
                <c:pt idx="0">
                  <c:v>File Server</c:v>
                </c:pt>
                <c:pt idx="1">
                  <c:v>Shared Webpages</c:v>
                </c:pt>
                <c:pt idx="2">
                  <c:v>Email Lists</c:v>
                </c:pt>
              </c:strCache>
            </c:strRef>
          </c:cat>
          <c:val>
            <c:numRef>
              <c:f>Sheet1!$D$2:$D$4</c:f>
              <c:numCache>
                <c:formatCode>General</c:formatCode>
                <c:ptCount val="3"/>
                <c:pt idx="0">
                  <c:v>1</c:v>
                </c:pt>
                <c:pt idx="1">
                  <c:v>8</c:v>
                </c:pt>
                <c:pt idx="2">
                  <c:v>34</c:v>
                </c:pt>
              </c:numCache>
            </c:numRef>
          </c:val>
        </c:ser>
        <c:overlap val="100"/>
        <c:axId val="103825792"/>
        <c:axId val="103827328"/>
      </c:barChart>
      <c:catAx>
        <c:axId val="103825792"/>
        <c:scaling>
          <c:orientation val="minMax"/>
        </c:scaling>
        <c:axPos val="b"/>
        <c:tickLblPos val="nextTo"/>
        <c:txPr>
          <a:bodyPr/>
          <a:lstStyle/>
          <a:p>
            <a:pPr>
              <a:defRPr sz="2000"/>
            </a:pPr>
            <a:endParaRPr lang="en-US"/>
          </a:p>
        </c:txPr>
        <c:crossAx val="103827328"/>
        <c:crosses val="autoZero"/>
        <c:auto val="1"/>
        <c:lblAlgn val="ctr"/>
        <c:lblOffset val="100"/>
      </c:catAx>
      <c:valAx>
        <c:axId val="103827328"/>
        <c:scaling>
          <c:orientation val="minMax"/>
        </c:scaling>
        <c:axPos val="l"/>
        <c:majorGridlines/>
        <c:numFmt formatCode="General" sourceLinked="1"/>
        <c:tickLblPos val="nextTo"/>
        <c:txPr>
          <a:bodyPr/>
          <a:lstStyle/>
          <a:p>
            <a:pPr>
              <a:defRPr sz="2000"/>
            </a:pPr>
            <a:endParaRPr lang="en-US"/>
          </a:p>
        </c:txPr>
        <c:crossAx val="103825792"/>
        <c:crosses val="autoZero"/>
        <c:crossBetween val="between"/>
      </c:valAx>
      <c:spPr>
        <a:effectLst>
          <a:outerShdw blurRad="50800" dist="38100" dir="2700000" algn="tl" rotWithShape="0">
            <a:prstClr val="black">
              <a:alpha val="40000"/>
            </a:prstClr>
          </a:outerShdw>
        </a:effectLst>
      </c:spPr>
    </c:plotArea>
    <c:legend>
      <c:legendPos val="r"/>
      <c:layout>
        <c:manualLayout>
          <c:xMode val="edge"/>
          <c:yMode val="edge"/>
          <c:x val="0.64702691575317939"/>
          <c:y val="2.1387622599806644E-3"/>
          <c:w val="0.34133910761154856"/>
          <c:h val="0.94309089653267208"/>
        </c:manualLayout>
      </c:layout>
      <c:txPr>
        <a:bodyPr/>
        <a:lstStyle/>
        <a:p>
          <a:pPr>
            <a:defRPr sz="2000"/>
          </a:pPr>
          <a:endParaRPr lang="en-US"/>
        </a:p>
      </c:txPr>
    </c:legend>
    <c:plotVisOnly val="1"/>
  </c:chart>
  <c:spPr>
    <a:solidFill>
      <a:schemeClr val="bg1"/>
    </a:solidFill>
    <a:ln w="19050">
      <a:solidFill>
        <a:schemeClr val="accent1"/>
      </a:solidFill>
    </a:ln>
    <a:effectLst>
      <a:outerShdw blurRad="50800" dist="38100" dir="2700000" algn="tl" rotWithShape="0">
        <a:prstClr val="black">
          <a:alpha val="40000"/>
        </a:prstClr>
      </a:outerShdw>
    </a:effectLst>
  </c:spPr>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2009332166812521"/>
          <c:y val="3.3583517292126656E-2"/>
          <c:w val="0.83855712114932957"/>
          <c:h val="0.70858605742464009"/>
        </c:manualLayout>
      </c:layout>
      <c:lineChart>
        <c:grouping val="standard"/>
        <c:ser>
          <c:idx val="2"/>
          <c:order val="0"/>
          <c:tx>
            <c:strRef>
              <c:f>'[Chart in Microsoft Office PowerPoint]final'!$D$1</c:f>
              <c:strCache>
                <c:ptCount val="1"/>
                <c:pt idx="0">
                  <c:v># ref groups = 1296</c:v>
                </c:pt>
              </c:strCache>
            </c:strRef>
          </c:tx>
          <c:cat>
            <c:numRef>
              <c:f>'[Chart in Microsoft Office PowerPoint]final'!$A$2:$A$9</c:f>
              <c:numCache>
                <c:formatCode>General</c:formatCode>
                <c:ptCount val="8"/>
                <c:pt idx="0">
                  <c:v>114912</c:v>
                </c:pt>
                <c:pt idx="1">
                  <c:v>280224</c:v>
                </c:pt>
                <c:pt idx="2">
                  <c:v>487648</c:v>
                </c:pt>
                <c:pt idx="3">
                  <c:v>757680</c:v>
                </c:pt>
                <c:pt idx="4">
                  <c:v>1198512</c:v>
                </c:pt>
                <c:pt idx="5">
                  <c:v>1659728</c:v>
                </c:pt>
                <c:pt idx="6">
                  <c:v>2228576</c:v>
                </c:pt>
                <c:pt idx="7">
                  <c:v>2648800</c:v>
                </c:pt>
              </c:numCache>
            </c:numRef>
          </c:cat>
          <c:val>
            <c:numRef>
              <c:f>'[Chart in Microsoft Office PowerPoint]final'!$D$2:$D$9</c:f>
              <c:numCache>
                <c:formatCode>General</c:formatCode>
                <c:ptCount val="8"/>
                <c:pt idx="0">
                  <c:v>131.04</c:v>
                </c:pt>
                <c:pt idx="1">
                  <c:v>141.96</c:v>
                </c:pt>
                <c:pt idx="2">
                  <c:v>153.66</c:v>
                </c:pt>
                <c:pt idx="3">
                  <c:v>166.92000000000004</c:v>
                </c:pt>
                <c:pt idx="4">
                  <c:v>181.73999999999998</c:v>
                </c:pt>
                <c:pt idx="5">
                  <c:v>197.3500000000007</c:v>
                </c:pt>
                <c:pt idx="6">
                  <c:v>216.84</c:v>
                </c:pt>
                <c:pt idx="7">
                  <c:v>245.7</c:v>
                </c:pt>
              </c:numCache>
            </c:numRef>
          </c:val>
        </c:ser>
        <c:ser>
          <c:idx val="1"/>
          <c:order val="1"/>
          <c:tx>
            <c:strRef>
              <c:f>'[Chart in Microsoft Office PowerPoint]final'!$C$1</c:f>
              <c:strCache>
                <c:ptCount val="1"/>
                <c:pt idx="0">
                  <c:v># ref groups = 324</c:v>
                </c:pt>
              </c:strCache>
            </c:strRef>
          </c:tx>
          <c:cat>
            <c:numRef>
              <c:f>'[Chart in Microsoft Office PowerPoint]final'!$A$2:$A$9</c:f>
              <c:numCache>
                <c:formatCode>General</c:formatCode>
                <c:ptCount val="8"/>
                <c:pt idx="0">
                  <c:v>114912</c:v>
                </c:pt>
                <c:pt idx="1">
                  <c:v>280224</c:v>
                </c:pt>
                <c:pt idx="2">
                  <c:v>487648</c:v>
                </c:pt>
                <c:pt idx="3">
                  <c:v>757680</c:v>
                </c:pt>
                <c:pt idx="4">
                  <c:v>1198512</c:v>
                </c:pt>
                <c:pt idx="5">
                  <c:v>1659728</c:v>
                </c:pt>
                <c:pt idx="6">
                  <c:v>2228576</c:v>
                </c:pt>
                <c:pt idx="7">
                  <c:v>2648800</c:v>
                </c:pt>
              </c:numCache>
            </c:numRef>
          </c:cat>
          <c:val>
            <c:numRef>
              <c:f>'[Chart in Microsoft Office PowerPoint]final'!$C$2:$C$9</c:f>
              <c:numCache>
                <c:formatCode>General</c:formatCode>
                <c:ptCount val="8"/>
                <c:pt idx="0">
                  <c:v>44.46</c:v>
                </c:pt>
                <c:pt idx="1">
                  <c:v>51.48</c:v>
                </c:pt>
                <c:pt idx="2">
                  <c:v>60.839999999999996</c:v>
                </c:pt>
                <c:pt idx="3">
                  <c:v>71.760000000000005</c:v>
                </c:pt>
                <c:pt idx="4">
                  <c:v>89.7</c:v>
                </c:pt>
                <c:pt idx="5">
                  <c:v>109.21000000000002</c:v>
                </c:pt>
                <c:pt idx="6">
                  <c:v>127.92</c:v>
                </c:pt>
                <c:pt idx="7">
                  <c:v>138.06</c:v>
                </c:pt>
              </c:numCache>
            </c:numRef>
          </c:val>
        </c:ser>
        <c:ser>
          <c:idx val="0"/>
          <c:order val="2"/>
          <c:tx>
            <c:strRef>
              <c:f>'[Chart in Microsoft Office PowerPoint]final'!$B$1</c:f>
              <c:strCache>
                <c:ptCount val="1"/>
                <c:pt idx="0">
                  <c:v># ref groups = 81</c:v>
                </c:pt>
              </c:strCache>
            </c:strRef>
          </c:tx>
          <c:cat>
            <c:numRef>
              <c:f>'[Chart in Microsoft Office PowerPoint]final'!$A$2:$A$9</c:f>
              <c:numCache>
                <c:formatCode>General</c:formatCode>
                <c:ptCount val="8"/>
                <c:pt idx="0">
                  <c:v>114912</c:v>
                </c:pt>
                <c:pt idx="1">
                  <c:v>280224</c:v>
                </c:pt>
                <c:pt idx="2">
                  <c:v>487648</c:v>
                </c:pt>
                <c:pt idx="3">
                  <c:v>757680</c:v>
                </c:pt>
                <c:pt idx="4">
                  <c:v>1198512</c:v>
                </c:pt>
                <c:pt idx="5">
                  <c:v>1659728</c:v>
                </c:pt>
                <c:pt idx="6">
                  <c:v>2228576</c:v>
                </c:pt>
                <c:pt idx="7">
                  <c:v>2648800</c:v>
                </c:pt>
              </c:numCache>
            </c:numRef>
          </c:cat>
          <c:val>
            <c:numRef>
              <c:f>'[Chart in Microsoft Office PowerPoint]final'!$B$2:$B$9</c:f>
              <c:numCache>
                <c:formatCode>General</c:formatCode>
                <c:ptCount val="8"/>
                <c:pt idx="0">
                  <c:v>15.6</c:v>
                </c:pt>
                <c:pt idx="1">
                  <c:v>28.08</c:v>
                </c:pt>
                <c:pt idx="2">
                  <c:v>35.879999999999995</c:v>
                </c:pt>
                <c:pt idx="3">
                  <c:v>49.92</c:v>
                </c:pt>
                <c:pt idx="4">
                  <c:v>64.739999999999995</c:v>
                </c:pt>
                <c:pt idx="5">
                  <c:v>86.58</c:v>
                </c:pt>
                <c:pt idx="6">
                  <c:v>101.4</c:v>
                </c:pt>
                <c:pt idx="7">
                  <c:v>112.32</c:v>
                </c:pt>
              </c:numCache>
            </c:numRef>
          </c:val>
        </c:ser>
        <c:marker val="1"/>
        <c:axId val="74842880"/>
        <c:axId val="81293312"/>
      </c:lineChart>
      <c:catAx>
        <c:axId val="74842880"/>
        <c:scaling>
          <c:orientation val="minMax"/>
        </c:scaling>
        <c:axPos val="b"/>
        <c:title>
          <c:tx>
            <c:rich>
              <a:bodyPr/>
              <a:lstStyle/>
              <a:p>
                <a:pPr>
                  <a:defRPr sz="1800"/>
                </a:pPr>
                <a:r>
                  <a:rPr lang="en-US" sz="1800"/>
                  <a:t>Subject Matrix Size</a:t>
                </a:r>
              </a:p>
            </c:rich>
          </c:tx>
          <c:layout>
            <c:manualLayout>
              <c:xMode val="edge"/>
              <c:yMode val="edge"/>
              <c:x val="0.45223262881613285"/>
              <c:y val="0.90915394098464652"/>
            </c:manualLayout>
          </c:layout>
        </c:title>
        <c:numFmt formatCode="0.00E+00" sourceLinked="0"/>
        <c:tickLblPos val="nextTo"/>
        <c:txPr>
          <a:bodyPr rot="2700000"/>
          <a:lstStyle/>
          <a:p>
            <a:pPr>
              <a:defRPr sz="1200"/>
            </a:pPr>
            <a:endParaRPr lang="en-US"/>
          </a:p>
        </c:txPr>
        <c:crossAx val="81293312"/>
        <c:crosses val="autoZero"/>
        <c:auto val="1"/>
        <c:lblAlgn val="ctr"/>
        <c:lblOffset val="100"/>
      </c:catAx>
      <c:valAx>
        <c:axId val="81293312"/>
        <c:scaling>
          <c:orientation val="minMax"/>
        </c:scaling>
        <c:axPos val="l"/>
        <c:majorGridlines/>
        <c:title>
          <c:tx>
            <c:rich>
              <a:bodyPr rot="-5400000" vert="horz"/>
              <a:lstStyle/>
              <a:p>
                <a:pPr>
                  <a:defRPr sz="1800"/>
                </a:pPr>
                <a:r>
                  <a:rPr lang="en-US" sz="1800" dirty="0"/>
                  <a:t>Algorithm Runtime (</a:t>
                </a:r>
                <a:r>
                  <a:rPr lang="en-US" sz="1800" dirty="0" err="1" smtClean="0"/>
                  <a:t>msec</a:t>
                </a:r>
                <a:r>
                  <a:rPr lang="en-US" sz="1800" dirty="0" smtClean="0"/>
                  <a:t>)</a:t>
                </a:r>
                <a:endParaRPr lang="en-US" sz="1800" dirty="0"/>
              </a:p>
            </c:rich>
          </c:tx>
          <c:layout>
            <c:manualLayout>
              <c:xMode val="edge"/>
              <c:yMode val="edge"/>
              <c:x val="9.1768200027628147E-3"/>
              <c:y val="0.12566690527320437"/>
            </c:manualLayout>
          </c:layout>
        </c:title>
        <c:numFmt formatCode="General" sourceLinked="1"/>
        <c:tickLblPos val="nextTo"/>
        <c:txPr>
          <a:bodyPr/>
          <a:lstStyle/>
          <a:p>
            <a:pPr>
              <a:defRPr sz="1200"/>
            </a:pPr>
            <a:endParaRPr lang="en-US"/>
          </a:p>
        </c:txPr>
        <c:crossAx val="74842880"/>
        <c:crosses val="autoZero"/>
        <c:crossBetween val="between"/>
      </c:valAx>
    </c:plotArea>
    <c:legend>
      <c:legendPos val="r"/>
      <c:layout>
        <c:manualLayout>
          <c:xMode val="edge"/>
          <c:yMode val="edge"/>
          <c:x val="0.10406520237601975"/>
          <c:y val="7.4521792730454159E-2"/>
          <c:w val="0.33381573831049138"/>
          <c:h val="0.28372763063707945"/>
        </c:manualLayout>
      </c:layout>
      <c:txPr>
        <a:bodyPr/>
        <a:lstStyle/>
        <a:p>
          <a:pPr>
            <a:defRPr sz="1600"/>
          </a:pPr>
          <a:endParaRPr lang="en-US"/>
        </a:p>
      </c:txPr>
    </c:legend>
    <c:plotVisOnly val="1"/>
  </c:chart>
  <c:spPr>
    <a:solidFill>
      <a:schemeClr val="bg1"/>
    </a:solidFill>
    <a:ln w="19050">
      <a:solidFill>
        <a:srgbClr val="0070C0"/>
      </a:solidFill>
    </a:ln>
    <a:effectLst>
      <a:outerShdw blurRad="50800" dist="38100" dir="2700000" algn="tl" rotWithShape="0">
        <a:prstClr val="black">
          <a:alpha val="40000"/>
        </a:prstClr>
      </a:outerShdw>
    </a:effectLst>
  </c:spPr>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E06E80-9717-48C2-A7C4-8506127BB011}" type="doc">
      <dgm:prSet loTypeId="urn:microsoft.com/office/officeart/2005/8/layout/hierarchy6" loCatId="hierarchy" qsTypeId="urn:microsoft.com/office/officeart/2005/8/quickstyle/simple3" qsCatId="simple" csTypeId="urn:microsoft.com/office/officeart/2005/8/colors/accent1_2" csCatId="accent1" phldr="1"/>
      <dgm:spPr/>
      <dgm:t>
        <a:bodyPr/>
        <a:lstStyle/>
        <a:p>
          <a:endParaRPr lang="en-US"/>
        </a:p>
      </dgm:t>
    </dgm:pt>
    <dgm:pt modelId="{6CD153FF-C661-4EA3-93CF-5A054AB1ACA1}">
      <dgm:prSet phldrT="[Text]">
        <dgm:style>
          <a:lnRef idx="1">
            <a:schemeClr val="accent5"/>
          </a:lnRef>
          <a:fillRef idx="2">
            <a:schemeClr val="accent5"/>
          </a:fillRef>
          <a:effectRef idx="1">
            <a:schemeClr val="accent5"/>
          </a:effectRef>
          <a:fontRef idx="minor">
            <a:schemeClr val="dk1"/>
          </a:fontRef>
        </dgm:style>
      </dgm:prSet>
      <dgm:spPr>
        <a:ln/>
        <a:effectLst/>
      </dgm:spPr>
      <dgm:t>
        <a:bodyPr/>
        <a:lstStyle/>
        <a:p>
          <a:r>
            <a:rPr lang="en-US" dirty="0" smtClean="0"/>
            <a:t> </a:t>
          </a:r>
          <a:endParaRPr lang="en-US" dirty="0"/>
        </a:p>
      </dgm:t>
    </dgm:pt>
    <dgm:pt modelId="{ECAEA281-CE25-44DD-9C73-CAA8250A1246}" type="parTrans" cxnId="{C0508354-7428-48AC-AD2F-B9E58CD1D6C0}">
      <dgm:prSet/>
      <dgm:spPr/>
      <dgm:t>
        <a:bodyPr/>
        <a:lstStyle/>
        <a:p>
          <a:endParaRPr lang="en-US"/>
        </a:p>
      </dgm:t>
    </dgm:pt>
    <dgm:pt modelId="{56652FC6-98AD-440C-8992-FBA76C206DEC}" type="sibTrans" cxnId="{C0508354-7428-48AC-AD2F-B9E58CD1D6C0}">
      <dgm:prSet/>
      <dgm:spPr/>
      <dgm:t>
        <a:bodyPr/>
        <a:lstStyle/>
        <a:p>
          <a:endParaRPr lang="en-US"/>
        </a:p>
      </dgm:t>
    </dgm:pt>
    <dgm:pt modelId="{B5637A84-50A7-4610-B611-6A72A75912CD}">
      <dgm:prSet phldrT="[Text]">
        <dgm:style>
          <a:lnRef idx="1">
            <a:schemeClr val="accent5"/>
          </a:lnRef>
          <a:fillRef idx="2">
            <a:schemeClr val="accent5"/>
          </a:fillRef>
          <a:effectRef idx="1">
            <a:schemeClr val="accent5"/>
          </a:effectRef>
          <a:fontRef idx="minor">
            <a:schemeClr val="dk1"/>
          </a:fontRef>
        </dgm:style>
      </dgm:prSet>
      <dgm:spPr>
        <a:ln/>
        <a:effectLst/>
      </dgm:spPr>
      <dgm:t>
        <a:bodyPr/>
        <a:lstStyle/>
        <a:p>
          <a:r>
            <a:rPr lang="en-US" dirty="0" smtClean="0"/>
            <a:t> </a:t>
          </a:r>
          <a:endParaRPr lang="en-US" dirty="0"/>
        </a:p>
      </dgm:t>
    </dgm:pt>
    <dgm:pt modelId="{5D6BEFFF-692C-407B-BAE2-542538B96F92}" type="parTrans" cxnId="{974062DB-1CB7-41BC-9DD0-E697EF54C49E}">
      <dgm:prSet/>
      <dgm:spPr>
        <a:ln w="15875">
          <a:solidFill>
            <a:srgbClr val="C00000"/>
          </a:solidFill>
        </a:ln>
      </dgm:spPr>
      <dgm:t>
        <a:bodyPr/>
        <a:lstStyle/>
        <a:p>
          <a:endParaRPr lang="en-US"/>
        </a:p>
      </dgm:t>
    </dgm:pt>
    <dgm:pt modelId="{A92F0CCE-3BB2-4CD9-8DDB-1FAFFC7664C0}" type="sibTrans" cxnId="{974062DB-1CB7-41BC-9DD0-E697EF54C49E}">
      <dgm:prSet/>
      <dgm:spPr/>
      <dgm:t>
        <a:bodyPr/>
        <a:lstStyle/>
        <a:p>
          <a:endParaRPr lang="en-US"/>
        </a:p>
      </dgm:t>
    </dgm:pt>
    <dgm:pt modelId="{B39EF0CA-5323-411E-8E6F-27B4F93D6DB7}">
      <dgm:prSet phldrT="[Text]">
        <dgm:style>
          <a:lnRef idx="1">
            <a:schemeClr val="accent5"/>
          </a:lnRef>
          <a:fillRef idx="2">
            <a:schemeClr val="accent5"/>
          </a:fillRef>
          <a:effectRef idx="1">
            <a:schemeClr val="accent5"/>
          </a:effectRef>
          <a:fontRef idx="minor">
            <a:schemeClr val="dk1"/>
          </a:fontRef>
        </dgm:style>
      </dgm:prSet>
      <dgm:spPr>
        <a:ln/>
        <a:effectLst/>
      </dgm:spPr>
      <dgm:t>
        <a:bodyPr/>
        <a:lstStyle/>
        <a:p>
          <a:r>
            <a:rPr lang="en-US" dirty="0" smtClean="0"/>
            <a:t> </a:t>
          </a:r>
          <a:endParaRPr lang="en-US" dirty="0"/>
        </a:p>
      </dgm:t>
    </dgm:pt>
    <dgm:pt modelId="{6A90E6E1-56E2-4531-9DE9-87878602E0AD}" type="parTrans" cxnId="{AEDB37FC-0834-4BB8-90F3-21583FB10309}">
      <dgm:prSet/>
      <dgm:spPr>
        <a:ln w="15875">
          <a:solidFill>
            <a:srgbClr val="C00000"/>
          </a:solidFill>
        </a:ln>
      </dgm:spPr>
      <dgm:t>
        <a:bodyPr/>
        <a:lstStyle/>
        <a:p>
          <a:endParaRPr lang="en-US"/>
        </a:p>
      </dgm:t>
    </dgm:pt>
    <dgm:pt modelId="{CDB96758-CDE3-4A7E-A7BC-8B96A4ED15AB}" type="sibTrans" cxnId="{AEDB37FC-0834-4BB8-90F3-21583FB10309}">
      <dgm:prSet/>
      <dgm:spPr/>
      <dgm:t>
        <a:bodyPr/>
        <a:lstStyle/>
        <a:p>
          <a:endParaRPr lang="en-US"/>
        </a:p>
      </dgm:t>
    </dgm:pt>
    <dgm:pt modelId="{3BEA3797-34B7-4FC1-9982-CBD50AB8A1E9}">
      <dgm:prSet phldrT="[Text]">
        <dgm:style>
          <a:lnRef idx="1">
            <a:schemeClr val="accent5"/>
          </a:lnRef>
          <a:fillRef idx="2">
            <a:schemeClr val="accent5"/>
          </a:fillRef>
          <a:effectRef idx="1">
            <a:schemeClr val="accent5"/>
          </a:effectRef>
          <a:fontRef idx="minor">
            <a:schemeClr val="dk1"/>
          </a:fontRef>
        </dgm:style>
      </dgm:prSet>
      <dgm:spPr>
        <a:ln/>
        <a:effectLst/>
      </dgm:spPr>
      <dgm:t>
        <a:bodyPr/>
        <a:lstStyle/>
        <a:p>
          <a:r>
            <a:rPr lang="en-US" dirty="0" smtClean="0"/>
            <a:t> </a:t>
          </a:r>
          <a:endParaRPr lang="en-US" dirty="0"/>
        </a:p>
      </dgm:t>
    </dgm:pt>
    <dgm:pt modelId="{46A97B14-05BE-4A6C-B56F-B07C4B435D1B}" type="parTrans" cxnId="{4D66BB00-B077-49E3-B50D-D429A7CA6B52}">
      <dgm:prSet/>
      <dgm:spPr>
        <a:ln w="15875">
          <a:solidFill>
            <a:srgbClr val="C00000"/>
          </a:solidFill>
        </a:ln>
      </dgm:spPr>
      <dgm:t>
        <a:bodyPr/>
        <a:lstStyle/>
        <a:p>
          <a:endParaRPr lang="en-US"/>
        </a:p>
      </dgm:t>
    </dgm:pt>
    <dgm:pt modelId="{47505143-F875-4297-8200-E27D4EBC6E74}" type="sibTrans" cxnId="{4D66BB00-B077-49E3-B50D-D429A7CA6B52}">
      <dgm:prSet/>
      <dgm:spPr/>
      <dgm:t>
        <a:bodyPr/>
        <a:lstStyle/>
        <a:p>
          <a:endParaRPr lang="en-US"/>
        </a:p>
      </dgm:t>
    </dgm:pt>
    <dgm:pt modelId="{5FBA9423-FFAE-467B-BBCB-F10D5F6D4BB7}">
      <dgm:prSet phldrT="[Text]">
        <dgm:style>
          <a:lnRef idx="1">
            <a:schemeClr val="accent5"/>
          </a:lnRef>
          <a:fillRef idx="2">
            <a:schemeClr val="accent5"/>
          </a:fillRef>
          <a:effectRef idx="1">
            <a:schemeClr val="accent5"/>
          </a:effectRef>
          <a:fontRef idx="minor">
            <a:schemeClr val="dk1"/>
          </a:fontRef>
        </dgm:style>
      </dgm:prSet>
      <dgm:spPr>
        <a:ln/>
        <a:effectLst/>
      </dgm:spPr>
      <dgm:t>
        <a:bodyPr/>
        <a:lstStyle/>
        <a:p>
          <a:endParaRPr lang="en-US" dirty="0"/>
        </a:p>
      </dgm:t>
    </dgm:pt>
    <dgm:pt modelId="{F0E29FAF-73C4-4F47-974A-D6C600B84114}" type="parTrans" cxnId="{BF016455-C18A-491B-A743-139A9AEF1E65}">
      <dgm:prSet/>
      <dgm:spPr>
        <a:ln w="15875">
          <a:solidFill>
            <a:srgbClr val="C00000"/>
          </a:solidFill>
        </a:ln>
      </dgm:spPr>
      <dgm:t>
        <a:bodyPr/>
        <a:lstStyle/>
        <a:p>
          <a:endParaRPr lang="en-US"/>
        </a:p>
      </dgm:t>
    </dgm:pt>
    <dgm:pt modelId="{268CC950-2660-49F8-B85C-02F21FF4DF88}" type="sibTrans" cxnId="{BF016455-C18A-491B-A743-139A9AEF1E65}">
      <dgm:prSet/>
      <dgm:spPr/>
      <dgm:t>
        <a:bodyPr/>
        <a:lstStyle/>
        <a:p>
          <a:endParaRPr lang="en-US"/>
        </a:p>
      </dgm:t>
    </dgm:pt>
    <dgm:pt modelId="{B4B207A2-22AE-4F22-8152-20D61C5E0A03}">
      <dgm:prSet phldrT="[Text]">
        <dgm:style>
          <a:lnRef idx="1">
            <a:schemeClr val="accent5"/>
          </a:lnRef>
          <a:fillRef idx="2">
            <a:schemeClr val="accent5"/>
          </a:fillRef>
          <a:effectRef idx="1">
            <a:schemeClr val="accent5"/>
          </a:effectRef>
          <a:fontRef idx="minor">
            <a:schemeClr val="dk1"/>
          </a:fontRef>
        </dgm:style>
      </dgm:prSet>
      <dgm:spPr>
        <a:ln/>
        <a:effectLst/>
      </dgm:spPr>
      <dgm:t>
        <a:bodyPr/>
        <a:lstStyle/>
        <a:p>
          <a:endParaRPr lang="en-US" dirty="0"/>
        </a:p>
      </dgm:t>
    </dgm:pt>
    <dgm:pt modelId="{AD67CD11-3EBD-4794-ABD0-39833F65951A}" type="parTrans" cxnId="{971D89FB-4A04-4938-876C-0120F39337CA}">
      <dgm:prSet/>
      <dgm:spPr>
        <a:ln w="15875">
          <a:solidFill>
            <a:srgbClr val="C00000"/>
          </a:solidFill>
        </a:ln>
      </dgm:spPr>
      <dgm:t>
        <a:bodyPr/>
        <a:lstStyle/>
        <a:p>
          <a:endParaRPr lang="en-US"/>
        </a:p>
      </dgm:t>
    </dgm:pt>
    <dgm:pt modelId="{E73242DC-475F-44B7-81B0-5EF844BFDF23}" type="sibTrans" cxnId="{971D89FB-4A04-4938-876C-0120F39337CA}">
      <dgm:prSet/>
      <dgm:spPr/>
      <dgm:t>
        <a:bodyPr/>
        <a:lstStyle/>
        <a:p>
          <a:endParaRPr lang="en-US"/>
        </a:p>
      </dgm:t>
    </dgm:pt>
    <dgm:pt modelId="{409E3613-66B3-4B90-A5A2-C266E87531BB}">
      <dgm:prSet phldrT="[Text]">
        <dgm:style>
          <a:lnRef idx="1">
            <a:schemeClr val="accent5"/>
          </a:lnRef>
          <a:fillRef idx="2">
            <a:schemeClr val="accent5"/>
          </a:fillRef>
          <a:effectRef idx="1">
            <a:schemeClr val="accent5"/>
          </a:effectRef>
          <a:fontRef idx="minor">
            <a:schemeClr val="dk1"/>
          </a:fontRef>
        </dgm:style>
      </dgm:prSet>
      <dgm:spPr>
        <a:ln/>
        <a:effectLst/>
      </dgm:spPr>
      <dgm:t>
        <a:bodyPr/>
        <a:lstStyle/>
        <a:p>
          <a:endParaRPr lang="en-US" dirty="0"/>
        </a:p>
      </dgm:t>
    </dgm:pt>
    <dgm:pt modelId="{C82B9A35-99E5-437B-A3EE-4541CDF58109}" type="parTrans" cxnId="{22E303A8-4CAB-4935-BC30-BA3A80F74B1A}">
      <dgm:prSet/>
      <dgm:spPr>
        <a:ln w="15875">
          <a:solidFill>
            <a:srgbClr val="C00000"/>
          </a:solidFill>
        </a:ln>
      </dgm:spPr>
      <dgm:t>
        <a:bodyPr/>
        <a:lstStyle/>
        <a:p>
          <a:endParaRPr lang="en-US"/>
        </a:p>
      </dgm:t>
    </dgm:pt>
    <dgm:pt modelId="{53816C0D-7C84-4D01-866C-B14B14ED7243}" type="sibTrans" cxnId="{22E303A8-4CAB-4935-BC30-BA3A80F74B1A}">
      <dgm:prSet/>
      <dgm:spPr/>
      <dgm:t>
        <a:bodyPr/>
        <a:lstStyle/>
        <a:p>
          <a:endParaRPr lang="en-US"/>
        </a:p>
      </dgm:t>
    </dgm:pt>
    <dgm:pt modelId="{1E8FA91B-9534-499D-906D-0688936BA45B}">
      <dgm:prSet phldrT="[Text]">
        <dgm:style>
          <a:lnRef idx="1">
            <a:schemeClr val="accent5"/>
          </a:lnRef>
          <a:fillRef idx="2">
            <a:schemeClr val="accent5"/>
          </a:fillRef>
          <a:effectRef idx="1">
            <a:schemeClr val="accent5"/>
          </a:effectRef>
          <a:fontRef idx="minor">
            <a:schemeClr val="dk1"/>
          </a:fontRef>
        </dgm:style>
      </dgm:prSet>
      <dgm:spPr>
        <a:ln/>
        <a:effectLst/>
      </dgm:spPr>
      <dgm:t>
        <a:bodyPr/>
        <a:lstStyle/>
        <a:p>
          <a:endParaRPr lang="en-US" dirty="0"/>
        </a:p>
      </dgm:t>
    </dgm:pt>
    <dgm:pt modelId="{AE807DF3-B6BE-4309-B840-ADCA382BFB83}" type="parTrans" cxnId="{262BFACE-F639-4537-8EFD-A83CC5D87847}">
      <dgm:prSet/>
      <dgm:spPr>
        <a:ln w="15875">
          <a:solidFill>
            <a:srgbClr val="C00000"/>
          </a:solidFill>
        </a:ln>
      </dgm:spPr>
      <dgm:t>
        <a:bodyPr/>
        <a:lstStyle/>
        <a:p>
          <a:endParaRPr lang="en-US"/>
        </a:p>
      </dgm:t>
    </dgm:pt>
    <dgm:pt modelId="{15833B27-CBCE-43F4-8773-A608B75EBB6C}" type="sibTrans" cxnId="{262BFACE-F639-4537-8EFD-A83CC5D87847}">
      <dgm:prSet/>
      <dgm:spPr/>
      <dgm:t>
        <a:bodyPr/>
        <a:lstStyle/>
        <a:p>
          <a:endParaRPr lang="en-US"/>
        </a:p>
      </dgm:t>
    </dgm:pt>
    <dgm:pt modelId="{043CAAED-5508-4FB1-946F-C520C23C9CCE}" type="pres">
      <dgm:prSet presAssocID="{86E06E80-9717-48C2-A7C4-8506127BB011}" presName="mainComposite" presStyleCnt="0">
        <dgm:presLayoutVars>
          <dgm:chPref val="1"/>
          <dgm:dir/>
          <dgm:animOne val="branch"/>
          <dgm:animLvl val="lvl"/>
          <dgm:resizeHandles val="exact"/>
        </dgm:presLayoutVars>
      </dgm:prSet>
      <dgm:spPr/>
      <dgm:t>
        <a:bodyPr/>
        <a:lstStyle/>
        <a:p>
          <a:endParaRPr lang="en-US"/>
        </a:p>
      </dgm:t>
    </dgm:pt>
    <dgm:pt modelId="{0E554075-AE57-48D7-9D74-FB8417905997}" type="pres">
      <dgm:prSet presAssocID="{86E06E80-9717-48C2-A7C4-8506127BB011}" presName="hierFlow" presStyleCnt="0"/>
      <dgm:spPr/>
    </dgm:pt>
    <dgm:pt modelId="{B8C4B160-7CEB-4B28-A0C8-04CC7769AC8D}" type="pres">
      <dgm:prSet presAssocID="{86E06E80-9717-48C2-A7C4-8506127BB011}" presName="hierChild1" presStyleCnt="0">
        <dgm:presLayoutVars>
          <dgm:chPref val="1"/>
          <dgm:animOne val="branch"/>
          <dgm:animLvl val="lvl"/>
        </dgm:presLayoutVars>
      </dgm:prSet>
      <dgm:spPr/>
    </dgm:pt>
    <dgm:pt modelId="{F57D9C54-DCCC-470C-AC8A-231A88F4CF6A}" type="pres">
      <dgm:prSet presAssocID="{6CD153FF-C661-4EA3-93CF-5A054AB1ACA1}" presName="Name14" presStyleCnt="0"/>
      <dgm:spPr/>
    </dgm:pt>
    <dgm:pt modelId="{066AD980-24B7-4A25-8D93-F96B31D39411}" type="pres">
      <dgm:prSet presAssocID="{6CD153FF-C661-4EA3-93CF-5A054AB1ACA1}" presName="level1Shape" presStyleLbl="node0" presStyleIdx="0" presStyleCnt="1" custScaleX="77052" custScaleY="79304" custLinFactNeighborX="13544" custLinFactNeighborY="-57905">
        <dgm:presLayoutVars>
          <dgm:chPref val="3"/>
        </dgm:presLayoutVars>
      </dgm:prSet>
      <dgm:spPr/>
      <dgm:t>
        <a:bodyPr/>
        <a:lstStyle/>
        <a:p>
          <a:endParaRPr lang="en-US"/>
        </a:p>
      </dgm:t>
    </dgm:pt>
    <dgm:pt modelId="{4B4C8181-F8B2-44B8-9FAD-2306238923E5}" type="pres">
      <dgm:prSet presAssocID="{6CD153FF-C661-4EA3-93CF-5A054AB1ACA1}" presName="hierChild2" presStyleCnt="0"/>
      <dgm:spPr/>
    </dgm:pt>
    <dgm:pt modelId="{984EE889-898D-43B3-9255-EF9993DDD5EC}" type="pres">
      <dgm:prSet presAssocID="{5D6BEFFF-692C-407B-BAE2-542538B96F92}" presName="Name19" presStyleLbl="parChTrans1D2" presStyleIdx="0" presStyleCnt="2"/>
      <dgm:spPr/>
      <dgm:t>
        <a:bodyPr/>
        <a:lstStyle/>
        <a:p>
          <a:endParaRPr lang="en-US"/>
        </a:p>
      </dgm:t>
    </dgm:pt>
    <dgm:pt modelId="{AB8FD50D-A20B-4A84-AE23-0B8E61381636}" type="pres">
      <dgm:prSet presAssocID="{B5637A84-50A7-4610-B611-6A72A75912CD}" presName="Name21" presStyleCnt="0"/>
      <dgm:spPr/>
    </dgm:pt>
    <dgm:pt modelId="{FC8DB6D2-C9AF-48A3-B137-D00AE796D1D7}" type="pres">
      <dgm:prSet presAssocID="{B5637A84-50A7-4610-B611-6A72A75912CD}" presName="level2Shape" presStyleLbl="node2" presStyleIdx="0" presStyleCnt="2" custScaleX="77052" custScaleY="79304" custLinFactNeighborX="3653" custLinFactNeighborY="-27362"/>
      <dgm:spPr/>
      <dgm:t>
        <a:bodyPr/>
        <a:lstStyle/>
        <a:p>
          <a:endParaRPr lang="en-US"/>
        </a:p>
      </dgm:t>
    </dgm:pt>
    <dgm:pt modelId="{75363F30-7706-4B33-B62F-3C443710642C}" type="pres">
      <dgm:prSet presAssocID="{B5637A84-50A7-4610-B611-6A72A75912CD}" presName="hierChild3" presStyleCnt="0"/>
      <dgm:spPr/>
    </dgm:pt>
    <dgm:pt modelId="{DCA57F1D-7BAC-4F7D-9E8C-55AA09EAAFA1}" type="pres">
      <dgm:prSet presAssocID="{C82B9A35-99E5-437B-A3EE-4541CDF58109}" presName="Name19" presStyleLbl="parChTrans1D3" presStyleIdx="0" presStyleCnt="5"/>
      <dgm:spPr/>
      <dgm:t>
        <a:bodyPr/>
        <a:lstStyle/>
        <a:p>
          <a:endParaRPr lang="en-US"/>
        </a:p>
      </dgm:t>
    </dgm:pt>
    <dgm:pt modelId="{4F564B1C-EDA2-4227-90D1-188B736919DF}" type="pres">
      <dgm:prSet presAssocID="{409E3613-66B3-4B90-A5A2-C266E87531BB}" presName="Name21" presStyleCnt="0"/>
      <dgm:spPr/>
    </dgm:pt>
    <dgm:pt modelId="{2FD01DF5-981E-40E1-975F-3335D0BD4767}" type="pres">
      <dgm:prSet presAssocID="{409E3613-66B3-4B90-A5A2-C266E87531BB}" presName="level2Shape" presStyleLbl="node3" presStyleIdx="0" presStyleCnt="5" custScaleX="77052" custScaleY="79304"/>
      <dgm:spPr/>
      <dgm:t>
        <a:bodyPr/>
        <a:lstStyle/>
        <a:p>
          <a:endParaRPr lang="en-US"/>
        </a:p>
      </dgm:t>
    </dgm:pt>
    <dgm:pt modelId="{8D1E55FA-AF10-4C64-B38A-D0325447ED5F}" type="pres">
      <dgm:prSet presAssocID="{409E3613-66B3-4B90-A5A2-C266E87531BB}" presName="hierChild3" presStyleCnt="0"/>
      <dgm:spPr/>
    </dgm:pt>
    <dgm:pt modelId="{4F401A8E-7148-4840-AF9A-D4296460D1CA}" type="pres">
      <dgm:prSet presAssocID="{AD67CD11-3EBD-4794-ABD0-39833F65951A}" presName="Name19" presStyleLbl="parChTrans1D3" presStyleIdx="1" presStyleCnt="5"/>
      <dgm:spPr/>
      <dgm:t>
        <a:bodyPr/>
        <a:lstStyle/>
        <a:p>
          <a:endParaRPr lang="en-US"/>
        </a:p>
      </dgm:t>
    </dgm:pt>
    <dgm:pt modelId="{1DC02330-9559-4B71-B076-A6656AD54D3C}" type="pres">
      <dgm:prSet presAssocID="{B4B207A2-22AE-4F22-8152-20D61C5E0A03}" presName="Name21" presStyleCnt="0"/>
      <dgm:spPr/>
    </dgm:pt>
    <dgm:pt modelId="{1D609950-C9AC-425C-89E4-62F86B58D051}" type="pres">
      <dgm:prSet presAssocID="{B4B207A2-22AE-4F22-8152-20D61C5E0A03}" presName="level2Shape" presStyleLbl="node3" presStyleIdx="1" presStyleCnt="5" custScaleX="77052" custScaleY="79304"/>
      <dgm:spPr/>
      <dgm:t>
        <a:bodyPr/>
        <a:lstStyle/>
        <a:p>
          <a:endParaRPr lang="en-US"/>
        </a:p>
      </dgm:t>
    </dgm:pt>
    <dgm:pt modelId="{C787C6B2-67CF-4D04-BB13-17B71D3AC660}" type="pres">
      <dgm:prSet presAssocID="{B4B207A2-22AE-4F22-8152-20D61C5E0A03}" presName="hierChild3" presStyleCnt="0"/>
      <dgm:spPr/>
    </dgm:pt>
    <dgm:pt modelId="{385BC4A2-51AF-487F-B5FF-785BA25D5665}" type="pres">
      <dgm:prSet presAssocID="{6A90E6E1-56E2-4531-9DE9-87878602E0AD}" presName="Name19" presStyleLbl="parChTrans1D2" presStyleIdx="1" presStyleCnt="2"/>
      <dgm:spPr/>
      <dgm:t>
        <a:bodyPr/>
        <a:lstStyle/>
        <a:p>
          <a:endParaRPr lang="en-US"/>
        </a:p>
      </dgm:t>
    </dgm:pt>
    <dgm:pt modelId="{372C5272-98AF-4365-B203-64E192C29007}" type="pres">
      <dgm:prSet presAssocID="{B39EF0CA-5323-411E-8E6F-27B4F93D6DB7}" presName="Name21" presStyleCnt="0"/>
      <dgm:spPr/>
    </dgm:pt>
    <dgm:pt modelId="{D30458B1-19E9-4331-A2DD-543ACF2D5764}" type="pres">
      <dgm:prSet presAssocID="{B39EF0CA-5323-411E-8E6F-27B4F93D6DB7}" presName="level2Shape" presStyleLbl="node2" presStyleIdx="1" presStyleCnt="2" custScaleX="77052" custScaleY="79304" custLinFactNeighborX="-11043" custLinFactNeighborY="-27362"/>
      <dgm:spPr/>
      <dgm:t>
        <a:bodyPr/>
        <a:lstStyle/>
        <a:p>
          <a:endParaRPr lang="en-US"/>
        </a:p>
      </dgm:t>
    </dgm:pt>
    <dgm:pt modelId="{B36DB47E-2FE5-4371-8A1D-AB02AFC77856}" type="pres">
      <dgm:prSet presAssocID="{B39EF0CA-5323-411E-8E6F-27B4F93D6DB7}" presName="hierChild3" presStyleCnt="0"/>
      <dgm:spPr/>
    </dgm:pt>
    <dgm:pt modelId="{2082EF9E-8F8A-44D8-B0A8-C34D38C58B54}" type="pres">
      <dgm:prSet presAssocID="{F0E29FAF-73C4-4F47-974A-D6C600B84114}" presName="Name19" presStyleLbl="parChTrans1D3" presStyleIdx="2" presStyleCnt="5"/>
      <dgm:spPr/>
      <dgm:t>
        <a:bodyPr/>
        <a:lstStyle/>
        <a:p>
          <a:endParaRPr lang="en-US"/>
        </a:p>
      </dgm:t>
    </dgm:pt>
    <dgm:pt modelId="{9FDA0B89-16DC-4B52-BA6E-A0CDB17C8302}" type="pres">
      <dgm:prSet presAssocID="{5FBA9423-FFAE-467B-BBCB-F10D5F6D4BB7}" presName="Name21" presStyleCnt="0"/>
      <dgm:spPr/>
    </dgm:pt>
    <dgm:pt modelId="{47080204-825B-4AEB-A4E3-036D175D36F7}" type="pres">
      <dgm:prSet presAssocID="{5FBA9423-FFAE-467B-BBCB-F10D5F6D4BB7}" presName="level2Shape" presStyleLbl="node3" presStyleIdx="2" presStyleCnt="5" custScaleX="77052" custScaleY="79304"/>
      <dgm:spPr/>
      <dgm:t>
        <a:bodyPr/>
        <a:lstStyle/>
        <a:p>
          <a:endParaRPr lang="en-US"/>
        </a:p>
      </dgm:t>
    </dgm:pt>
    <dgm:pt modelId="{B1B96235-4AA4-45AB-A7ED-ED901BB1135B}" type="pres">
      <dgm:prSet presAssocID="{5FBA9423-FFAE-467B-BBCB-F10D5F6D4BB7}" presName="hierChild3" presStyleCnt="0"/>
      <dgm:spPr/>
    </dgm:pt>
    <dgm:pt modelId="{4BB9D194-7BFD-4933-914D-587F8639A80E}" type="pres">
      <dgm:prSet presAssocID="{AE807DF3-B6BE-4309-B840-ADCA382BFB83}" presName="Name19" presStyleLbl="parChTrans1D3" presStyleIdx="3" presStyleCnt="5"/>
      <dgm:spPr/>
      <dgm:t>
        <a:bodyPr/>
        <a:lstStyle/>
        <a:p>
          <a:endParaRPr lang="en-US"/>
        </a:p>
      </dgm:t>
    </dgm:pt>
    <dgm:pt modelId="{37E0F679-2FC8-43F1-98B6-CF59B0491D27}" type="pres">
      <dgm:prSet presAssocID="{1E8FA91B-9534-499D-906D-0688936BA45B}" presName="Name21" presStyleCnt="0"/>
      <dgm:spPr/>
    </dgm:pt>
    <dgm:pt modelId="{B3709802-E152-4C5E-B0C7-F8A2BB1942E4}" type="pres">
      <dgm:prSet presAssocID="{1E8FA91B-9534-499D-906D-0688936BA45B}" presName="level2Shape" presStyleLbl="node3" presStyleIdx="3" presStyleCnt="5" custScaleX="77052" custScaleY="79304"/>
      <dgm:spPr/>
      <dgm:t>
        <a:bodyPr/>
        <a:lstStyle/>
        <a:p>
          <a:endParaRPr lang="en-US"/>
        </a:p>
      </dgm:t>
    </dgm:pt>
    <dgm:pt modelId="{DBC33143-EC98-4F84-942E-3055E5EB9E29}" type="pres">
      <dgm:prSet presAssocID="{1E8FA91B-9534-499D-906D-0688936BA45B}" presName="hierChild3" presStyleCnt="0"/>
      <dgm:spPr/>
    </dgm:pt>
    <dgm:pt modelId="{7D8DA3AE-CA28-4500-98F5-07795A510384}" type="pres">
      <dgm:prSet presAssocID="{46A97B14-05BE-4A6C-B56F-B07C4B435D1B}" presName="Name19" presStyleLbl="parChTrans1D3" presStyleIdx="4" presStyleCnt="5"/>
      <dgm:spPr/>
      <dgm:t>
        <a:bodyPr/>
        <a:lstStyle/>
        <a:p>
          <a:endParaRPr lang="en-US"/>
        </a:p>
      </dgm:t>
    </dgm:pt>
    <dgm:pt modelId="{BA835C81-CFCC-4681-A097-B25BF093CF01}" type="pres">
      <dgm:prSet presAssocID="{3BEA3797-34B7-4FC1-9982-CBD50AB8A1E9}" presName="Name21" presStyleCnt="0"/>
      <dgm:spPr/>
    </dgm:pt>
    <dgm:pt modelId="{171AFA93-52C0-45FD-B574-733E44C59E1C}" type="pres">
      <dgm:prSet presAssocID="{3BEA3797-34B7-4FC1-9982-CBD50AB8A1E9}" presName="level2Shape" presStyleLbl="node3" presStyleIdx="4" presStyleCnt="5" custScaleX="77052" custScaleY="79304"/>
      <dgm:spPr/>
      <dgm:t>
        <a:bodyPr/>
        <a:lstStyle/>
        <a:p>
          <a:endParaRPr lang="en-US"/>
        </a:p>
      </dgm:t>
    </dgm:pt>
    <dgm:pt modelId="{84AC3BD5-21CC-4AE4-9D01-7435A7D667A9}" type="pres">
      <dgm:prSet presAssocID="{3BEA3797-34B7-4FC1-9982-CBD50AB8A1E9}" presName="hierChild3" presStyleCnt="0"/>
      <dgm:spPr/>
    </dgm:pt>
    <dgm:pt modelId="{3F59E906-3786-4F38-8F28-EFEEC3181970}" type="pres">
      <dgm:prSet presAssocID="{86E06E80-9717-48C2-A7C4-8506127BB011}" presName="bgShapesFlow" presStyleCnt="0"/>
      <dgm:spPr/>
    </dgm:pt>
  </dgm:ptLst>
  <dgm:cxnLst>
    <dgm:cxn modelId="{22E303A8-4CAB-4935-BC30-BA3A80F74B1A}" srcId="{B5637A84-50A7-4610-B611-6A72A75912CD}" destId="{409E3613-66B3-4B90-A5A2-C266E87531BB}" srcOrd="0" destOrd="0" parTransId="{C82B9A35-99E5-437B-A3EE-4541CDF58109}" sibTransId="{53816C0D-7C84-4D01-866C-B14B14ED7243}"/>
    <dgm:cxn modelId="{DFB19126-CBB0-4665-8C5D-BDA04AC93AE1}" type="presOf" srcId="{AE807DF3-B6BE-4309-B840-ADCA382BFB83}" destId="{4BB9D194-7BFD-4933-914D-587F8639A80E}" srcOrd="0" destOrd="0" presId="urn:microsoft.com/office/officeart/2005/8/layout/hierarchy6"/>
    <dgm:cxn modelId="{C0508354-7428-48AC-AD2F-B9E58CD1D6C0}" srcId="{86E06E80-9717-48C2-A7C4-8506127BB011}" destId="{6CD153FF-C661-4EA3-93CF-5A054AB1ACA1}" srcOrd="0" destOrd="0" parTransId="{ECAEA281-CE25-44DD-9C73-CAA8250A1246}" sibTransId="{56652FC6-98AD-440C-8992-FBA76C206DEC}"/>
    <dgm:cxn modelId="{51FC8348-92C1-4C75-8E62-B9990A8B8834}" type="presOf" srcId="{C82B9A35-99E5-437B-A3EE-4541CDF58109}" destId="{DCA57F1D-7BAC-4F7D-9E8C-55AA09EAAFA1}" srcOrd="0" destOrd="0" presId="urn:microsoft.com/office/officeart/2005/8/layout/hierarchy6"/>
    <dgm:cxn modelId="{262BFACE-F639-4537-8EFD-A83CC5D87847}" srcId="{B39EF0CA-5323-411E-8E6F-27B4F93D6DB7}" destId="{1E8FA91B-9534-499D-906D-0688936BA45B}" srcOrd="1" destOrd="0" parTransId="{AE807DF3-B6BE-4309-B840-ADCA382BFB83}" sibTransId="{15833B27-CBCE-43F4-8773-A608B75EBB6C}"/>
    <dgm:cxn modelId="{974062DB-1CB7-41BC-9DD0-E697EF54C49E}" srcId="{6CD153FF-C661-4EA3-93CF-5A054AB1ACA1}" destId="{B5637A84-50A7-4610-B611-6A72A75912CD}" srcOrd="0" destOrd="0" parTransId="{5D6BEFFF-692C-407B-BAE2-542538B96F92}" sibTransId="{A92F0CCE-3BB2-4CD9-8DDB-1FAFFC7664C0}"/>
    <dgm:cxn modelId="{BF016455-C18A-491B-A743-139A9AEF1E65}" srcId="{B39EF0CA-5323-411E-8E6F-27B4F93D6DB7}" destId="{5FBA9423-FFAE-467B-BBCB-F10D5F6D4BB7}" srcOrd="0" destOrd="0" parTransId="{F0E29FAF-73C4-4F47-974A-D6C600B84114}" sibTransId="{268CC950-2660-49F8-B85C-02F21FF4DF88}"/>
    <dgm:cxn modelId="{4EE995ED-105A-4931-97E5-02656D886DB5}" type="presOf" srcId="{5D6BEFFF-692C-407B-BAE2-542538B96F92}" destId="{984EE889-898D-43B3-9255-EF9993DDD5EC}" srcOrd="0" destOrd="0" presId="urn:microsoft.com/office/officeart/2005/8/layout/hierarchy6"/>
    <dgm:cxn modelId="{FD6429D1-0264-4CCA-9B64-4FFD54D4A329}" type="presOf" srcId="{B4B207A2-22AE-4F22-8152-20D61C5E0A03}" destId="{1D609950-C9AC-425C-89E4-62F86B58D051}" srcOrd="0" destOrd="0" presId="urn:microsoft.com/office/officeart/2005/8/layout/hierarchy6"/>
    <dgm:cxn modelId="{4D66BB00-B077-49E3-B50D-D429A7CA6B52}" srcId="{B39EF0CA-5323-411E-8E6F-27B4F93D6DB7}" destId="{3BEA3797-34B7-4FC1-9982-CBD50AB8A1E9}" srcOrd="2" destOrd="0" parTransId="{46A97B14-05BE-4A6C-B56F-B07C4B435D1B}" sibTransId="{47505143-F875-4297-8200-E27D4EBC6E74}"/>
    <dgm:cxn modelId="{841B12BB-36A6-43BC-9517-D5FBD811C0E4}" type="presOf" srcId="{6A90E6E1-56E2-4531-9DE9-87878602E0AD}" destId="{385BC4A2-51AF-487F-B5FF-785BA25D5665}" srcOrd="0" destOrd="0" presId="urn:microsoft.com/office/officeart/2005/8/layout/hierarchy6"/>
    <dgm:cxn modelId="{524E0BCC-2F39-4314-92BE-B6350099D0CD}" type="presOf" srcId="{1E8FA91B-9534-499D-906D-0688936BA45B}" destId="{B3709802-E152-4C5E-B0C7-F8A2BB1942E4}" srcOrd="0" destOrd="0" presId="urn:microsoft.com/office/officeart/2005/8/layout/hierarchy6"/>
    <dgm:cxn modelId="{A9298DD8-FEC7-40A8-B3BC-B1F19AAE94C3}" type="presOf" srcId="{3BEA3797-34B7-4FC1-9982-CBD50AB8A1E9}" destId="{171AFA93-52C0-45FD-B574-733E44C59E1C}" srcOrd="0" destOrd="0" presId="urn:microsoft.com/office/officeart/2005/8/layout/hierarchy6"/>
    <dgm:cxn modelId="{B89EC4E8-2B42-4911-90A7-132AE5601CB4}" type="presOf" srcId="{B5637A84-50A7-4610-B611-6A72A75912CD}" destId="{FC8DB6D2-C9AF-48A3-B137-D00AE796D1D7}" srcOrd="0" destOrd="0" presId="urn:microsoft.com/office/officeart/2005/8/layout/hierarchy6"/>
    <dgm:cxn modelId="{61D3CF59-66D8-403F-91D5-495BAB766251}" type="presOf" srcId="{5FBA9423-FFAE-467B-BBCB-F10D5F6D4BB7}" destId="{47080204-825B-4AEB-A4E3-036D175D36F7}" srcOrd="0" destOrd="0" presId="urn:microsoft.com/office/officeart/2005/8/layout/hierarchy6"/>
    <dgm:cxn modelId="{2B1A242E-0DCF-499F-850C-2A24DCA191FB}" type="presOf" srcId="{46A97B14-05BE-4A6C-B56F-B07C4B435D1B}" destId="{7D8DA3AE-CA28-4500-98F5-07795A510384}" srcOrd="0" destOrd="0" presId="urn:microsoft.com/office/officeart/2005/8/layout/hierarchy6"/>
    <dgm:cxn modelId="{A1A7545E-A2E9-4234-93F5-4051836B7FA8}" type="presOf" srcId="{AD67CD11-3EBD-4794-ABD0-39833F65951A}" destId="{4F401A8E-7148-4840-AF9A-D4296460D1CA}" srcOrd="0" destOrd="0" presId="urn:microsoft.com/office/officeart/2005/8/layout/hierarchy6"/>
    <dgm:cxn modelId="{351C705C-D473-48B8-ADE9-4EB076A88AA0}" type="presOf" srcId="{409E3613-66B3-4B90-A5A2-C266E87531BB}" destId="{2FD01DF5-981E-40E1-975F-3335D0BD4767}" srcOrd="0" destOrd="0" presId="urn:microsoft.com/office/officeart/2005/8/layout/hierarchy6"/>
    <dgm:cxn modelId="{8668C044-62EA-411B-915A-C17CC4C2053A}" type="presOf" srcId="{B39EF0CA-5323-411E-8E6F-27B4F93D6DB7}" destId="{D30458B1-19E9-4331-A2DD-543ACF2D5764}" srcOrd="0" destOrd="0" presId="urn:microsoft.com/office/officeart/2005/8/layout/hierarchy6"/>
    <dgm:cxn modelId="{9A804FE7-B8CD-4824-B1EB-07DBE8E1AE6C}" type="presOf" srcId="{86E06E80-9717-48C2-A7C4-8506127BB011}" destId="{043CAAED-5508-4FB1-946F-C520C23C9CCE}" srcOrd="0" destOrd="0" presId="urn:microsoft.com/office/officeart/2005/8/layout/hierarchy6"/>
    <dgm:cxn modelId="{671E21BB-4DE2-4FBB-AE5B-5AAB3D525CC1}" type="presOf" srcId="{6CD153FF-C661-4EA3-93CF-5A054AB1ACA1}" destId="{066AD980-24B7-4A25-8D93-F96B31D39411}" srcOrd="0" destOrd="0" presId="urn:microsoft.com/office/officeart/2005/8/layout/hierarchy6"/>
    <dgm:cxn modelId="{D9A04C9B-1880-4391-9C74-6404CDA9A510}" type="presOf" srcId="{F0E29FAF-73C4-4F47-974A-D6C600B84114}" destId="{2082EF9E-8F8A-44D8-B0A8-C34D38C58B54}" srcOrd="0" destOrd="0" presId="urn:microsoft.com/office/officeart/2005/8/layout/hierarchy6"/>
    <dgm:cxn modelId="{971D89FB-4A04-4938-876C-0120F39337CA}" srcId="{B5637A84-50A7-4610-B611-6A72A75912CD}" destId="{B4B207A2-22AE-4F22-8152-20D61C5E0A03}" srcOrd="1" destOrd="0" parTransId="{AD67CD11-3EBD-4794-ABD0-39833F65951A}" sibTransId="{E73242DC-475F-44B7-81B0-5EF844BFDF23}"/>
    <dgm:cxn modelId="{AEDB37FC-0834-4BB8-90F3-21583FB10309}" srcId="{6CD153FF-C661-4EA3-93CF-5A054AB1ACA1}" destId="{B39EF0CA-5323-411E-8E6F-27B4F93D6DB7}" srcOrd="1" destOrd="0" parTransId="{6A90E6E1-56E2-4531-9DE9-87878602E0AD}" sibTransId="{CDB96758-CDE3-4A7E-A7BC-8B96A4ED15AB}"/>
    <dgm:cxn modelId="{6F4B2DD9-160C-4546-897A-905FE92AA586}" type="presParOf" srcId="{043CAAED-5508-4FB1-946F-C520C23C9CCE}" destId="{0E554075-AE57-48D7-9D74-FB8417905997}" srcOrd="0" destOrd="0" presId="urn:microsoft.com/office/officeart/2005/8/layout/hierarchy6"/>
    <dgm:cxn modelId="{ACAC9062-A358-4E68-BD9B-3CAF7D076EAC}" type="presParOf" srcId="{0E554075-AE57-48D7-9D74-FB8417905997}" destId="{B8C4B160-7CEB-4B28-A0C8-04CC7769AC8D}" srcOrd="0" destOrd="0" presId="urn:microsoft.com/office/officeart/2005/8/layout/hierarchy6"/>
    <dgm:cxn modelId="{5437C532-ABF2-4B44-8ADB-5783BC6A5F56}" type="presParOf" srcId="{B8C4B160-7CEB-4B28-A0C8-04CC7769AC8D}" destId="{F57D9C54-DCCC-470C-AC8A-231A88F4CF6A}" srcOrd="0" destOrd="0" presId="urn:microsoft.com/office/officeart/2005/8/layout/hierarchy6"/>
    <dgm:cxn modelId="{9C79363F-01C2-4A7E-A406-45F5643D0319}" type="presParOf" srcId="{F57D9C54-DCCC-470C-AC8A-231A88F4CF6A}" destId="{066AD980-24B7-4A25-8D93-F96B31D39411}" srcOrd="0" destOrd="0" presId="urn:microsoft.com/office/officeart/2005/8/layout/hierarchy6"/>
    <dgm:cxn modelId="{A165FFBF-EAD6-4E02-8BC8-97A16A965D71}" type="presParOf" srcId="{F57D9C54-DCCC-470C-AC8A-231A88F4CF6A}" destId="{4B4C8181-F8B2-44B8-9FAD-2306238923E5}" srcOrd="1" destOrd="0" presId="urn:microsoft.com/office/officeart/2005/8/layout/hierarchy6"/>
    <dgm:cxn modelId="{47D3F1F4-5DB4-4B80-86D6-81C0E06BBB39}" type="presParOf" srcId="{4B4C8181-F8B2-44B8-9FAD-2306238923E5}" destId="{984EE889-898D-43B3-9255-EF9993DDD5EC}" srcOrd="0" destOrd="0" presId="urn:microsoft.com/office/officeart/2005/8/layout/hierarchy6"/>
    <dgm:cxn modelId="{CBACFC61-8DFF-484E-BFBF-4A0FFB5A963F}" type="presParOf" srcId="{4B4C8181-F8B2-44B8-9FAD-2306238923E5}" destId="{AB8FD50D-A20B-4A84-AE23-0B8E61381636}" srcOrd="1" destOrd="0" presId="urn:microsoft.com/office/officeart/2005/8/layout/hierarchy6"/>
    <dgm:cxn modelId="{5883877C-902D-4315-8A58-EBF6EBE95722}" type="presParOf" srcId="{AB8FD50D-A20B-4A84-AE23-0B8E61381636}" destId="{FC8DB6D2-C9AF-48A3-B137-D00AE796D1D7}" srcOrd="0" destOrd="0" presId="urn:microsoft.com/office/officeart/2005/8/layout/hierarchy6"/>
    <dgm:cxn modelId="{896C7C28-9213-4130-9357-487E334BE193}" type="presParOf" srcId="{AB8FD50D-A20B-4A84-AE23-0B8E61381636}" destId="{75363F30-7706-4B33-B62F-3C443710642C}" srcOrd="1" destOrd="0" presId="urn:microsoft.com/office/officeart/2005/8/layout/hierarchy6"/>
    <dgm:cxn modelId="{66F7AAAC-9DE9-4548-A9C1-D53E2794E718}" type="presParOf" srcId="{75363F30-7706-4B33-B62F-3C443710642C}" destId="{DCA57F1D-7BAC-4F7D-9E8C-55AA09EAAFA1}" srcOrd="0" destOrd="0" presId="urn:microsoft.com/office/officeart/2005/8/layout/hierarchy6"/>
    <dgm:cxn modelId="{2AF5FC2C-64A1-4810-8493-F577577710AE}" type="presParOf" srcId="{75363F30-7706-4B33-B62F-3C443710642C}" destId="{4F564B1C-EDA2-4227-90D1-188B736919DF}" srcOrd="1" destOrd="0" presId="urn:microsoft.com/office/officeart/2005/8/layout/hierarchy6"/>
    <dgm:cxn modelId="{1A2E400C-44A6-4CB8-8E2F-A6D52C5B0AC4}" type="presParOf" srcId="{4F564B1C-EDA2-4227-90D1-188B736919DF}" destId="{2FD01DF5-981E-40E1-975F-3335D0BD4767}" srcOrd="0" destOrd="0" presId="urn:microsoft.com/office/officeart/2005/8/layout/hierarchy6"/>
    <dgm:cxn modelId="{84D8BA96-4EA0-450E-A1FF-4F25F848625F}" type="presParOf" srcId="{4F564B1C-EDA2-4227-90D1-188B736919DF}" destId="{8D1E55FA-AF10-4C64-B38A-D0325447ED5F}" srcOrd="1" destOrd="0" presId="urn:microsoft.com/office/officeart/2005/8/layout/hierarchy6"/>
    <dgm:cxn modelId="{CB595832-286D-4917-91E0-6C81CC2C9938}" type="presParOf" srcId="{75363F30-7706-4B33-B62F-3C443710642C}" destId="{4F401A8E-7148-4840-AF9A-D4296460D1CA}" srcOrd="2" destOrd="0" presId="urn:microsoft.com/office/officeart/2005/8/layout/hierarchy6"/>
    <dgm:cxn modelId="{16D33F14-E872-456C-A1AC-0A7B6F6E0A1A}" type="presParOf" srcId="{75363F30-7706-4B33-B62F-3C443710642C}" destId="{1DC02330-9559-4B71-B076-A6656AD54D3C}" srcOrd="3" destOrd="0" presId="urn:microsoft.com/office/officeart/2005/8/layout/hierarchy6"/>
    <dgm:cxn modelId="{326FCB71-24D0-4082-88C7-670F6489EA60}" type="presParOf" srcId="{1DC02330-9559-4B71-B076-A6656AD54D3C}" destId="{1D609950-C9AC-425C-89E4-62F86B58D051}" srcOrd="0" destOrd="0" presId="urn:microsoft.com/office/officeart/2005/8/layout/hierarchy6"/>
    <dgm:cxn modelId="{F4B6D8FA-ED20-4B60-9D58-8B25D7B6741E}" type="presParOf" srcId="{1DC02330-9559-4B71-B076-A6656AD54D3C}" destId="{C787C6B2-67CF-4D04-BB13-17B71D3AC660}" srcOrd="1" destOrd="0" presId="urn:microsoft.com/office/officeart/2005/8/layout/hierarchy6"/>
    <dgm:cxn modelId="{AF6A8D07-6FAD-4507-A57F-8DA095618311}" type="presParOf" srcId="{4B4C8181-F8B2-44B8-9FAD-2306238923E5}" destId="{385BC4A2-51AF-487F-B5FF-785BA25D5665}" srcOrd="2" destOrd="0" presId="urn:microsoft.com/office/officeart/2005/8/layout/hierarchy6"/>
    <dgm:cxn modelId="{9B8A32A1-9EAA-41EF-AE86-BA306CC55195}" type="presParOf" srcId="{4B4C8181-F8B2-44B8-9FAD-2306238923E5}" destId="{372C5272-98AF-4365-B203-64E192C29007}" srcOrd="3" destOrd="0" presId="urn:microsoft.com/office/officeart/2005/8/layout/hierarchy6"/>
    <dgm:cxn modelId="{09D24222-30C5-4757-B968-A1ECCDD76DBF}" type="presParOf" srcId="{372C5272-98AF-4365-B203-64E192C29007}" destId="{D30458B1-19E9-4331-A2DD-543ACF2D5764}" srcOrd="0" destOrd="0" presId="urn:microsoft.com/office/officeart/2005/8/layout/hierarchy6"/>
    <dgm:cxn modelId="{AEBD4884-7C5E-467A-A6F7-0D9736DDE6A8}" type="presParOf" srcId="{372C5272-98AF-4365-B203-64E192C29007}" destId="{B36DB47E-2FE5-4371-8A1D-AB02AFC77856}" srcOrd="1" destOrd="0" presId="urn:microsoft.com/office/officeart/2005/8/layout/hierarchy6"/>
    <dgm:cxn modelId="{312B3BD3-366C-43BD-84B7-BED7111726E3}" type="presParOf" srcId="{B36DB47E-2FE5-4371-8A1D-AB02AFC77856}" destId="{2082EF9E-8F8A-44D8-B0A8-C34D38C58B54}" srcOrd="0" destOrd="0" presId="urn:microsoft.com/office/officeart/2005/8/layout/hierarchy6"/>
    <dgm:cxn modelId="{DD1C16C1-FE77-4E54-B2BA-CEB0CF0B8CC8}" type="presParOf" srcId="{B36DB47E-2FE5-4371-8A1D-AB02AFC77856}" destId="{9FDA0B89-16DC-4B52-BA6E-A0CDB17C8302}" srcOrd="1" destOrd="0" presId="urn:microsoft.com/office/officeart/2005/8/layout/hierarchy6"/>
    <dgm:cxn modelId="{C40FCF29-40CE-4561-95BC-F00F8958721E}" type="presParOf" srcId="{9FDA0B89-16DC-4B52-BA6E-A0CDB17C8302}" destId="{47080204-825B-4AEB-A4E3-036D175D36F7}" srcOrd="0" destOrd="0" presId="urn:microsoft.com/office/officeart/2005/8/layout/hierarchy6"/>
    <dgm:cxn modelId="{3D19B56D-013C-44BC-93D3-BFF3577357F9}" type="presParOf" srcId="{9FDA0B89-16DC-4B52-BA6E-A0CDB17C8302}" destId="{B1B96235-4AA4-45AB-A7ED-ED901BB1135B}" srcOrd="1" destOrd="0" presId="urn:microsoft.com/office/officeart/2005/8/layout/hierarchy6"/>
    <dgm:cxn modelId="{D69B02FD-87D3-48E1-B0D0-A6DEDCF07575}" type="presParOf" srcId="{B36DB47E-2FE5-4371-8A1D-AB02AFC77856}" destId="{4BB9D194-7BFD-4933-914D-587F8639A80E}" srcOrd="2" destOrd="0" presId="urn:microsoft.com/office/officeart/2005/8/layout/hierarchy6"/>
    <dgm:cxn modelId="{EB4C20C1-26F1-4FCE-BB55-83EBA139CDD1}" type="presParOf" srcId="{B36DB47E-2FE5-4371-8A1D-AB02AFC77856}" destId="{37E0F679-2FC8-43F1-98B6-CF59B0491D27}" srcOrd="3" destOrd="0" presId="urn:microsoft.com/office/officeart/2005/8/layout/hierarchy6"/>
    <dgm:cxn modelId="{510A4A5E-35DA-4D8F-B344-4B3F7F1E167B}" type="presParOf" srcId="{37E0F679-2FC8-43F1-98B6-CF59B0491D27}" destId="{B3709802-E152-4C5E-B0C7-F8A2BB1942E4}" srcOrd="0" destOrd="0" presId="urn:microsoft.com/office/officeart/2005/8/layout/hierarchy6"/>
    <dgm:cxn modelId="{641453B8-5838-4BA3-B901-6526D91AE144}" type="presParOf" srcId="{37E0F679-2FC8-43F1-98B6-CF59B0491D27}" destId="{DBC33143-EC98-4F84-942E-3055E5EB9E29}" srcOrd="1" destOrd="0" presId="urn:microsoft.com/office/officeart/2005/8/layout/hierarchy6"/>
    <dgm:cxn modelId="{9C5AE4F9-863D-472D-B39F-4CF13169ABB9}" type="presParOf" srcId="{B36DB47E-2FE5-4371-8A1D-AB02AFC77856}" destId="{7D8DA3AE-CA28-4500-98F5-07795A510384}" srcOrd="4" destOrd="0" presId="urn:microsoft.com/office/officeart/2005/8/layout/hierarchy6"/>
    <dgm:cxn modelId="{AC937F33-C4D8-4BF8-B97C-BD6E8E3DCE28}" type="presParOf" srcId="{B36DB47E-2FE5-4371-8A1D-AB02AFC77856}" destId="{BA835C81-CFCC-4681-A097-B25BF093CF01}" srcOrd="5" destOrd="0" presId="urn:microsoft.com/office/officeart/2005/8/layout/hierarchy6"/>
    <dgm:cxn modelId="{CF574A21-2DA9-47BF-BCBB-F4FFB97905D0}" type="presParOf" srcId="{BA835C81-CFCC-4681-A097-B25BF093CF01}" destId="{171AFA93-52C0-45FD-B574-733E44C59E1C}" srcOrd="0" destOrd="0" presId="urn:microsoft.com/office/officeart/2005/8/layout/hierarchy6"/>
    <dgm:cxn modelId="{DDC2ECD0-1CA8-4D95-8F98-4A6439914D87}" type="presParOf" srcId="{BA835C81-CFCC-4681-A097-B25BF093CF01}" destId="{84AC3BD5-21CC-4AE4-9D01-7435A7D667A9}" srcOrd="1" destOrd="0" presId="urn:microsoft.com/office/officeart/2005/8/layout/hierarchy6"/>
    <dgm:cxn modelId="{04E39D39-C708-4C86-A560-868967C273D6}" type="presParOf" srcId="{043CAAED-5508-4FB1-946F-C520C23C9CCE}" destId="{3F59E906-3786-4F38-8F28-EFEEC3181970}" srcOrd="1" destOrd="0" presId="urn:microsoft.com/office/officeart/2005/8/layout/hierarchy6"/>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6E06E80-9717-48C2-A7C4-8506127BB011}" type="doc">
      <dgm:prSet loTypeId="urn:microsoft.com/office/officeart/2005/8/layout/hierarchy6" loCatId="hierarchy" qsTypeId="urn:microsoft.com/office/officeart/2005/8/quickstyle/simple3" qsCatId="simple" csTypeId="urn:microsoft.com/office/officeart/2005/8/colors/accent1_2" csCatId="accent1" phldr="1"/>
      <dgm:spPr/>
      <dgm:t>
        <a:bodyPr/>
        <a:lstStyle/>
        <a:p>
          <a:endParaRPr lang="en-US"/>
        </a:p>
      </dgm:t>
    </dgm:pt>
    <dgm:pt modelId="{6CD153FF-C661-4EA3-93CF-5A054AB1ACA1}">
      <dgm:prSet phldrT="[Text]">
        <dgm:style>
          <a:lnRef idx="1">
            <a:schemeClr val="accent5"/>
          </a:lnRef>
          <a:fillRef idx="2">
            <a:schemeClr val="accent5"/>
          </a:fillRef>
          <a:effectRef idx="1">
            <a:schemeClr val="accent5"/>
          </a:effectRef>
          <a:fontRef idx="minor">
            <a:schemeClr val="dk1"/>
          </a:fontRef>
        </dgm:style>
      </dgm:prSet>
      <dgm:spPr>
        <a:ln/>
        <a:effectLst/>
      </dgm:spPr>
      <dgm:t>
        <a:bodyPr/>
        <a:lstStyle/>
        <a:p>
          <a:r>
            <a:rPr lang="en-US" dirty="0" smtClean="0"/>
            <a:t> </a:t>
          </a:r>
          <a:endParaRPr lang="en-US" dirty="0"/>
        </a:p>
      </dgm:t>
    </dgm:pt>
    <dgm:pt modelId="{ECAEA281-CE25-44DD-9C73-CAA8250A1246}" type="parTrans" cxnId="{C0508354-7428-48AC-AD2F-B9E58CD1D6C0}">
      <dgm:prSet/>
      <dgm:spPr/>
      <dgm:t>
        <a:bodyPr/>
        <a:lstStyle/>
        <a:p>
          <a:endParaRPr lang="en-US"/>
        </a:p>
      </dgm:t>
    </dgm:pt>
    <dgm:pt modelId="{56652FC6-98AD-440C-8992-FBA76C206DEC}" type="sibTrans" cxnId="{C0508354-7428-48AC-AD2F-B9E58CD1D6C0}">
      <dgm:prSet/>
      <dgm:spPr/>
      <dgm:t>
        <a:bodyPr/>
        <a:lstStyle/>
        <a:p>
          <a:endParaRPr lang="en-US"/>
        </a:p>
      </dgm:t>
    </dgm:pt>
    <dgm:pt modelId="{B5637A84-50A7-4610-B611-6A72A75912CD}">
      <dgm:prSet phldrT="[Text]">
        <dgm:style>
          <a:lnRef idx="1">
            <a:schemeClr val="accent5"/>
          </a:lnRef>
          <a:fillRef idx="2">
            <a:schemeClr val="accent5"/>
          </a:fillRef>
          <a:effectRef idx="1">
            <a:schemeClr val="accent5"/>
          </a:effectRef>
          <a:fontRef idx="minor">
            <a:schemeClr val="dk1"/>
          </a:fontRef>
        </dgm:style>
      </dgm:prSet>
      <dgm:spPr>
        <a:ln/>
        <a:effectLst/>
      </dgm:spPr>
      <dgm:t>
        <a:bodyPr/>
        <a:lstStyle/>
        <a:p>
          <a:r>
            <a:rPr lang="en-US" dirty="0" smtClean="0"/>
            <a:t> </a:t>
          </a:r>
          <a:endParaRPr lang="en-US" dirty="0"/>
        </a:p>
      </dgm:t>
    </dgm:pt>
    <dgm:pt modelId="{5D6BEFFF-692C-407B-BAE2-542538B96F92}" type="parTrans" cxnId="{974062DB-1CB7-41BC-9DD0-E697EF54C49E}">
      <dgm:prSet/>
      <dgm:spPr>
        <a:ln w="15875">
          <a:solidFill>
            <a:srgbClr val="C00000"/>
          </a:solidFill>
        </a:ln>
      </dgm:spPr>
      <dgm:t>
        <a:bodyPr/>
        <a:lstStyle/>
        <a:p>
          <a:endParaRPr lang="en-US"/>
        </a:p>
      </dgm:t>
    </dgm:pt>
    <dgm:pt modelId="{A92F0CCE-3BB2-4CD9-8DDB-1FAFFC7664C0}" type="sibTrans" cxnId="{974062DB-1CB7-41BC-9DD0-E697EF54C49E}">
      <dgm:prSet/>
      <dgm:spPr/>
      <dgm:t>
        <a:bodyPr/>
        <a:lstStyle/>
        <a:p>
          <a:endParaRPr lang="en-US"/>
        </a:p>
      </dgm:t>
    </dgm:pt>
    <dgm:pt modelId="{B39EF0CA-5323-411E-8E6F-27B4F93D6DB7}">
      <dgm:prSet phldrT="[Text]">
        <dgm:style>
          <a:lnRef idx="1">
            <a:schemeClr val="accent5"/>
          </a:lnRef>
          <a:fillRef idx="2">
            <a:schemeClr val="accent5"/>
          </a:fillRef>
          <a:effectRef idx="1">
            <a:schemeClr val="accent5"/>
          </a:effectRef>
          <a:fontRef idx="minor">
            <a:schemeClr val="dk1"/>
          </a:fontRef>
        </dgm:style>
      </dgm:prSet>
      <dgm:spPr>
        <a:ln/>
        <a:effectLst/>
      </dgm:spPr>
      <dgm:t>
        <a:bodyPr/>
        <a:lstStyle/>
        <a:p>
          <a:r>
            <a:rPr lang="en-US" dirty="0" smtClean="0"/>
            <a:t> </a:t>
          </a:r>
          <a:endParaRPr lang="en-US" dirty="0"/>
        </a:p>
      </dgm:t>
    </dgm:pt>
    <dgm:pt modelId="{6A90E6E1-56E2-4531-9DE9-87878602E0AD}" type="parTrans" cxnId="{AEDB37FC-0834-4BB8-90F3-21583FB10309}">
      <dgm:prSet/>
      <dgm:spPr>
        <a:ln w="15875">
          <a:solidFill>
            <a:srgbClr val="C00000"/>
          </a:solidFill>
        </a:ln>
      </dgm:spPr>
      <dgm:t>
        <a:bodyPr/>
        <a:lstStyle/>
        <a:p>
          <a:endParaRPr lang="en-US"/>
        </a:p>
      </dgm:t>
    </dgm:pt>
    <dgm:pt modelId="{CDB96758-CDE3-4A7E-A7BC-8B96A4ED15AB}" type="sibTrans" cxnId="{AEDB37FC-0834-4BB8-90F3-21583FB10309}">
      <dgm:prSet/>
      <dgm:spPr/>
      <dgm:t>
        <a:bodyPr/>
        <a:lstStyle/>
        <a:p>
          <a:endParaRPr lang="en-US"/>
        </a:p>
      </dgm:t>
    </dgm:pt>
    <dgm:pt modelId="{3BEA3797-34B7-4FC1-9982-CBD50AB8A1E9}">
      <dgm:prSet phldrT="[Text]">
        <dgm:style>
          <a:lnRef idx="1">
            <a:schemeClr val="accent5"/>
          </a:lnRef>
          <a:fillRef idx="2">
            <a:schemeClr val="accent5"/>
          </a:fillRef>
          <a:effectRef idx="1">
            <a:schemeClr val="accent5"/>
          </a:effectRef>
          <a:fontRef idx="minor">
            <a:schemeClr val="dk1"/>
          </a:fontRef>
        </dgm:style>
      </dgm:prSet>
      <dgm:spPr>
        <a:ln/>
        <a:effectLst/>
      </dgm:spPr>
      <dgm:t>
        <a:bodyPr/>
        <a:lstStyle/>
        <a:p>
          <a:r>
            <a:rPr lang="en-US" dirty="0" smtClean="0"/>
            <a:t> </a:t>
          </a:r>
          <a:endParaRPr lang="en-US" dirty="0"/>
        </a:p>
      </dgm:t>
    </dgm:pt>
    <dgm:pt modelId="{46A97B14-05BE-4A6C-B56F-B07C4B435D1B}" type="parTrans" cxnId="{4D66BB00-B077-49E3-B50D-D429A7CA6B52}">
      <dgm:prSet/>
      <dgm:spPr>
        <a:ln w="15875">
          <a:solidFill>
            <a:srgbClr val="C00000"/>
          </a:solidFill>
        </a:ln>
      </dgm:spPr>
      <dgm:t>
        <a:bodyPr/>
        <a:lstStyle/>
        <a:p>
          <a:endParaRPr lang="en-US"/>
        </a:p>
      </dgm:t>
    </dgm:pt>
    <dgm:pt modelId="{47505143-F875-4297-8200-E27D4EBC6E74}" type="sibTrans" cxnId="{4D66BB00-B077-49E3-B50D-D429A7CA6B52}">
      <dgm:prSet/>
      <dgm:spPr/>
      <dgm:t>
        <a:bodyPr/>
        <a:lstStyle/>
        <a:p>
          <a:endParaRPr lang="en-US"/>
        </a:p>
      </dgm:t>
    </dgm:pt>
    <dgm:pt modelId="{5FBA9423-FFAE-467B-BBCB-F10D5F6D4BB7}">
      <dgm:prSet phldrT="[Text]">
        <dgm:style>
          <a:lnRef idx="1">
            <a:schemeClr val="accent5"/>
          </a:lnRef>
          <a:fillRef idx="2">
            <a:schemeClr val="accent5"/>
          </a:fillRef>
          <a:effectRef idx="1">
            <a:schemeClr val="accent5"/>
          </a:effectRef>
          <a:fontRef idx="minor">
            <a:schemeClr val="dk1"/>
          </a:fontRef>
        </dgm:style>
      </dgm:prSet>
      <dgm:spPr>
        <a:ln/>
        <a:effectLst/>
      </dgm:spPr>
      <dgm:t>
        <a:bodyPr/>
        <a:lstStyle/>
        <a:p>
          <a:endParaRPr lang="en-US" dirty="0"/>
        </a:p>
      </dgm:t>
    </dgm:pt>
    <dgm:pt modelId="{F0E29FAF-73C4-4F47-974A-D6C600B84114}" type="parTrans" cxnId="{BF016455-C18A-491B-A743-139A9AEF1E65}">
      <dgm:prSet/>
      <dgm:spPr>
        <a:ln w="15875">
          <a:solidFill>
            <a:srgbClr val="C00000"/>
          </a:solidFill>
        </a:ln>
      </dgm:spPr>
      <dgm:t>
        <a:bodyPr/>
        <a:lstStyle/>
        <a:p>
          <a:endParaRPr lang="en-US"/>
        </a:p>
      </dgm:t>
    </dgm:pt>
    <dgm:pt modelId="{268CC950-2660-49F8-B85C-02F21FF4DF88}" type="sibTrans" cxnId="{BF016455-C18A-491B-A743-139A9AEF1E65}">
      <dgm:prSet/>
      <dgm:spPr/>
      <dgm:t>
        <a:bodyPr/>
        <a:lstStyle/>
        <a:p>
          <a:endParaRPr lang="en-US"/>
        </a:p>
      </dgm:t>
    </dgm:pt>
    <dgm:pt modelId="{B4B207A2-22AE-4F22-8152-20D61C5E0A03}">
      <dgm:prSet phldrT="[Text]">
        <dgm:style>
          <a:lnRef idx="1">
            <a:schemeClr val="accent5"/>
          </a:lnRef>
          <a:fillRef idx="2">
            <a:schemeClr val="accent5"/>
          </a:fillRef>
          <a:effectRef idx="1">
            <a:schemeClr val="accent5"/>
          </a:effectRef>
          <a:fontRef idx="minor">
            <a:schemeClr val="dk1"/>
          </a:fontRef>
        </dgm:style>
      </dgm:prSet>
      <dgm:spPr>
        <a:ln/>
        <a:effectLst/>
      </dgm:spPr>
      <dgm:t>
        <a:bodyPr/>
        <a:lstStyle/>
        <a:p>
          <a:endParaRPr lang="en-US" dirty="0"/>
        </a:p>
      </dgm:t>
    </dgm:pt>
    <dgm:pt modelId="{AD67CD11-3EBD-4794-ABD0-39833F65951A}" type="parTrans" cxnId="{971D89FB-4A04-4938-876C-0120F39337CA}">
      <dgm:prSet/>
      <dgm:spPr>
        <a:ln w="15875">
          <a:solidFill>
            <a:srgbClr val="C00000"/>
          </a:solidFill>
        </a:ln>
      </dgm:spPr>
      <dgm:t>
        <a:bodyPr/>
        <a:lstStyle/>
        <a:p>
          <a:endParaRPr lang="en-US"/>
        </a:p>
      </dgm:t>
    </dgm:pt>
    <dgm:pt modelId="{E73242DC-475F-44B7-81B0-5EF844BFDF23}" type="sibTrans" cxnId="{971D89FB-4A04-4938-876C-0120F39337CA}">
      <dgm:prSet/>
      <dgm:spPr/>
      <dgm:t>
        <a:bodyPr/>
        <a:lstStyle/>
        <a:p>
          <a:endParaRPr lang="en-US"/>
        </a:p>
      </dgm:t>
    </dgm:pt>
    <dgm:pt modelId="{409E3613-66B3-4B90-A5A2-C266E87531BB}">
      <dgm:prSet phldrT="[Text]">
        <dgm:style>
          <a:lnRef idx="1">
            <a:schemeClr val="accent5"/>
          </a:lnRef>
          <a:fillRef idx="2">
            <a:schemeClr val="accent5"/>
          </a:fillRef>
          <a:effectRef idx="1">
            <a:schemeClr val="accent5"/>
          </a:effectRef>
          <a:fontRef idx="minor">
            <a:schemeClr val="dk1"/>
          </a:fontRef>
        </dgm:style>
      </dgm:prSet>
      <dgm:spPr>
        <a:ln/>
        <a:effectLst/>
      </dgm:spPr>
      <dgm:t>
        <a:bodyPr/>
        <a:lstStyle/>
        <a:p>
          <a:endParaRPr lang="en-US" dirty="0"/>
        </a:p>
      </dgm:t>
    </dgm:pt>
    <dgm:pt modelId="{C82B9A35-99E5-437B-A3EE-4541CDF58109}" type="parTrans" cxnId="{22E303A8-4CAB-4935-BC30-BA3A80F74B1A}">
      <dgm:prSet/>
      <dgm:spPr>
        <a:ln w="15875">
          <a:solidFill>
            <a:srgbClr val="C00000"/>
          </a:solidFill>
        </a:ln>
      </dgm:spPr>
      <dgm:t>
        <a:bodyPr/>
        <a:lstStyle/>
        <a:p>
          <a:endParaRPr lang="en-US"/>
        </a:p>
      </dgm:t>
    </dgm:pt>
    <dgm:pt modelId="{53816C0D-7C84-4D01-866C-B14B14ED7243}" type="sibTrans" cxnId="{22E303A8-4CAB-4935-BC30-BA3A80F74B1A}">
      <dgm:prSet/>
      <dgm:spPr/>
      <dgm:t>
        <a:bodyPr/>
        <a:lstStyle/>
        <a:p>
          <a:endParaRPr lang="en-US"/>
        </a:p>
      </dgm:t>
    </dgm:pt>
    <dgm:pt modelId="{1E8FA91B-9534-499D-906D-0688936BA45B}">
      <dgm:prSet phldrT="[Text]">
        <dgm:style>
          <a:lnRef idx="1">
            <a:schemeClr val="accent5"/>
          </a:lnRef>
          <a:fillRef idx="2">
            <a:schemeClr val="accent5"/>
          </a:fillRef>
          <a:effectRef idx="1">
            <a:schemeClr val="accent5"/>
          </a:effectRef>
          <a:fontRef idx="minor">
            <a:schemeClr val="dk1"/>
          </a:fontRef>
        </dgm:style>
      </dgm:prSet>
      <dgm:spPr>
        <a:ln/>
        <a:effectLst/>
      </dgm:spPr>
      <dgm:t>
        <a:bodyPr/>
        <a:lstStyle/>
        <a:p>
          <a:endParaRPr lang="en-US" dirty="0"/>
        </a:p>
      </dgm:t>
    </dgm:pt>
    <dgm:pt modelId="{AE807DF3-B6BE-4309-B840-ADCA382BFB83}" type="parTrans" cxnId="{262BFACE-F639-4537-8EFD-A83CC5D87847}">
      <dgm:prSet/>
      <dgm:spPr>
        <a:ln w="15875">
          <a:solidFill>
            <a:srgbClr val="C00000"/>
          </a:solidFill>
        </a:ln>
      </dgm:spPr>
      <dgm:t>
        <a:bodyPr/>
        <a:lstStyle/>
        <a:p>
          <a:endParaRPr lang="en-US"/>
        </a:p>
      </dgm:t>
    </dgm:pt>
    <dgm:pt modelId="{15833B27-CBCE-43F4-8773-A608B75EBB6C}" type="sibTrans" cxnId="{262BFACE-F639-4537-8EFD-A83CC5D87847}">
      <dgm:prSet/>
      <dgm:spPr/>
      <dgm:t>
        <a:bodyPr/>
        <a:lstStyle/>
        <a:p>
          <a:endParaRPr lang="en-US"/>
        </a:p>
      </dgm:t>
    </dgm:pt>
    <dgm:pt modelId="{043CAAED-5508-4FB1-946F-C520C23C9CCE}" type="pres">
      <dgm:prSet presAssocID="{86E06E80-9717-48C2-A7C4-8506127BB011}" presName="mainComposite" presStyleCnt="0">
        <dgm:presLayoutVars>
          <dgm:chPref val="1"/>
          <dgm:dir/>
          <dgm:animOne val="branch"/>
          <dgm:animLvl val="lvl"/>
          <dgm:resizeHandles val="exact"/>
        </dgm:presLayoutVars>
      </dgm:prSet>
      <dgm:spPr/>
      <dgm:t>
        <a:bodyPr/>
        <a:lstStyle/>
        <a:p>
          <a:endParaRPr lang="en-US"/>
        </a:p>
      </dgm:t>
    </dgm:pt>
    <dgm:pt modelId="{0E554075-AE57-48D7-9D74-FB8417905997}" type="pres">
      <dgm:prSet presAssocID="{86E06E80-9717-48C2-A7C4-8506127BB011}" presName="hierFlow" presStyleCnt="0"/>
      <dgm:spPr/>
    </dgm:pt>
    <dgm:pt modelId="{B8C4B160-7CEB-4B28-A0C8-04CC7769AC8D}" type="pres">
      <dgm:prSet presAssocID="{86E06E80-9717-48C2-A7C4-8506127BB011}" presName="hierChild1" presStyleCnt="0">
        <dgm:presLayoutVars>
          <dgm:chPref val="1"/>
          <dgm:animOne val="branch"/>
          <dgm:animLvl val="lvl"/>
        </dgm:presLayoutVars>
      </dgm:prSet>
      <dgm:spPr/>
    </dgm:pt>
    <dgm:pt modelId="{F57D9C54-DCCC-470C-AC8A-231A88F4CF6A}" type="pres">
      <dgm:prSet presAssocID="{6CD153FF-C661-4EA3-93CF-5A054AB1ACA1}" presName="Name14" presStyleCnt="0"/>
      <dgm:spPr/>
    </dgm:pt>
    <dgm:pt modelId="{066AD980-24B7-4A25-8D93-F96B31D39411}" type="pres">
      <dgm:prSet presAssocID="{6CD153FF-C661-4EA3-93CF-5A054AB1ACA1}" presName="level1Shape" presStyleLbl="node0" presStyleIdx="0" presStyleCnt="1" custScaleX="77052" custScaleY="79304" custLinFactNeighborX="13544" custLinFactNeighborY="-57905">
        <dgm:presLayoutVars>
          <dgm:chPref val="3"/>
        </dgm:presLayoutVars>
      </dgm:prSet>
      <dgm:spPr/>
      <dgm:t>
        <a:bodyPr/>
        <a:lstStyle/>
        <a:p>
          <a:endParaRPr lang="en-US"/>
        </a:p>
      </dgm:t>
    </dgm:pt>
    <dgm:pt modelId="{4B4C8181-F8B2-44B8-9FAD-2306238923E5}" type="pres">
      <dgm:prSet presAssocID="{6CD153FF-C661-4EA3-93CF-5A054AB1ACA1}" presName="hierChild2" presStyleCnt="0"/>
      <dgm:spPr/>
    </dgm:pt>
    <dgm:pt modelId="{984EE889-898D-43B3-9255-EF9993DDD5EC}" type="pres">
      <dgm:prSet presAssocID="{5D6BEFFF-692C-407B-BAE2-542538B96F92}" presName="Name19" presStyleLbl="parChTrans1D2" presStyleIdx="0" presStyleCnt="2"/>
      <dgm:spPr/>
      <dgm:t>
        <a:bodyPr/>
        <a:lstStyle/>
        <a:p>
          <a:endParaRPr lang="en-US"/>
        </a:p>
      </dgm:t>
    </dgm:pt>
    <dgm:pt modelId="{AB8FD50D-A20B-4A84-AE23-0B8E61381636}" type="pres">
      <dgm:prSet presAssocID="{B5637A84-50A7-4610-B611-6A72A75912CD}" presName="Name21" presStyleCnt="0"/>
      <dgm:spPr/>
    </dgm:pt>
    <dgm:pt modelId="{FC8DB6D2-C9AF-48A3-B137-D00AE796D1D7}" type="pres">
      <dgm:prSet presAssocID="{B5637A84-50A7-4610-B611-6A72A75912CD}" presName="level2Shape" presStyleLbl="node2" presStyleIdx="0" presStyleCnt="2" custScaleX="77052" custScaleY="79304" custLinFactNeighborX="3653" custLinFactNeighborY="-27362"/>
      <dgm:spPr/>
      <dgm:t>
        <a:bodyPr/>
        <a:lstStyle/>
        <a:p>
          <a:endParaRPr lang="en-US"/>
        </a:p>
      </dgm:t>
    </dgm:pt>
    <dgm:pt modelId="{75363F30-7706-4B33-B62F-3C443710642C}" type="pres">
      <dgm:prSet presAssocID="{B5637A84-50A7-4610-B611-6A72A75912CD}" presName="hierChild3" presStyleCnt="0"/>
      <dgm:spPr/>
    </dgm:pt>
    <dgm:pt modelId="{DCA57F1D-7BAC-4F7D-9E8C-55AA09EAAFA1}" type="pres">
      <dgm:prSet presAssocID="{C82B9A35-99E5-437B-A3EE-4541CDF58109}" presName="Name19" presStyleLbl="parChTrans1D3" presStyleIdx="0" presStyleCnt="5"/>
      <dgm:spPr/>
      <dgm:t>
        <a:bodyPr/>
        <a:lstStyle/>
        <a:p>
          <a:endParaRPr lang="en-US"/>
        </a:p>
      </dgm:t>
    </dgm:pt>
    <dgm:pt modelId="{4F564B1C-EDA2-4227-90D1-188B736919DF}" type="pres">
      <dgm:prSet presAssocID="{409E3613-66B3-4B90-A5A2-C266E87531BB}" presName="Name21" presStyleCnt="0"/>
      <dgm:spPr/>
    </dgm:pt>
    <dgm:pt modelId="{2FD01DF5-981E-40E1-975F-3335D0BD4767}" type="pres">
      <dgm:prSet presAssocID="{409E3613-66B3-4B90-A5A2-C266E87531BB}" presName="level2Shape" presStyleLbl="node3" presStyleIdx="0" presStyleCnt="5" custScaleX="77052" custScaleY="79304"/>
      <dgm:spPr/>
      <dgm:t>
        <a:bodyPr/>
        <a:lstStyle/>
        <a:p>
          <a:endParaRPr lang="en-US"/>
        </a:p>
      </dgm:t>
    </dgm:pt>
    <dgm:pt modelId="{8D1E55FA-AF10-4C64-B38A-D0325447ED5F}" type="pres">
      <dgm:prSet presAssocID="{409E3613-66B3-4B90-A5A2-C266E87531BB}" presName="hierChild3" presStyleCnt="0"/>
      <dgm:spPr/>
    </dgm:pt>
    <dgm:pt modelId="{4F401A8E-7148-4840-AF9A-D4296460D1CA}" type="pres">
      <dgm:prSet presAssocID="{AD67CD11-3EBD-4794-ABD0-39833F65951A}" presName="Name19" presStyleLbl="parChTrans1D3" presStyleIdx="1" presStyleCnt="5"/>
      <dgm:spPr/>
      <dgm:t>
        <a:bodyPr/>
        <a:lstStyle/>
        <a:p>
          <a:endParaRPr lang="en-US"/>
        </a:p>
      </dgm:t>
    </dgm:pt>
    <dgm:pt modelId="{1DC02330-9559-4B71-B076-A6656AD54D3C}" type="pres">
      <dgm:prSet presAssocID="{B4B207A2-22AE-4F22-8152-20D61C5E0A03}" presName="Name21" presStyleCnt="0"/>
      <dgm:spPr/>
    </dgm:pt>
    <dgm:pt modelId="{1D609950-C9AC-425C-89E4-62F86B58D051}" type="pres">
      <dgm:prSet presAssocID="{B4B207A2-22AE-4F22-8152-20D61C5E0A03}" presName="level2Shape" presStyleLbl="node3" presStyleIdx="1" presStyleCnt="5" custScaleX="77052" custScaleY="79304"/>
      <dgm:spPr/>
      <dgm:t>
        <a:bodyPr/>
        <a:lstStyle/>
        <a:p>
          <a:endParaRPr lang="en-US"/>
        </a:p>
      </dgm:t>
    </dgm:pt>
    <dgm:pt modelId="{C787C6B2-67CF-4D04-BB13-17B71D3AC660}" type="pres">
      <dgm:prSet presAssocID="{B4B207A2-22AE-4F22-8152-20D61C5E0A03}" presName="hierChild3" presStyleCnt="0"/>
      <dgm:spPr/>
    </dgm:pt>
    <dgm:pt modelId="{385BC4A2-51AF-487F-B5FF-785BA25D5665}" type="pres">
      <dgm:prSet presAssocID="{6A90E6E1-56E2-4531-9DE9-87878602E0AD}" presName="Name19" presStyleLbl="parChTrans1D2" presStyleIdx="1" presStyleCnt="2"/>
      <dgm:spPr/>
      <dgm:t>
        <a:bodyPr/>
        <a:lstStyle/>
        <a:p>
          <a:endParaRPr lang="en-US"/>
        </a:p>
      </dgm:t>
    </dgm:pt>
    <dgm:pt modelId="{372C5272-98AF-4365-B203-64E192C29007}" type="pres">
      <dgm:prSet presAssocID="{B39EF0CA-5323-411E-8E6F-27B4F93D6DB7}" presName="Name21" presStyleCnt="0"/>
      <dgm:spPr/>
    </dgm:pt>
    <dgm:pt modelId="{D30458B1-19E9-4331-A2DD-543ACF2D5764}" type="pres">
      <dgm:prSet presAssocID="{B39EF0CA-5323-411E-8E6F-27B4F93D6DB7}" presName="level2Shape" presStyleLbl="node2" presStyleIdx="1" presStyleCnt="2" custScaleX="77052" custScaleY="79304" custLinFactNeighborX="-11043" custLinFactNeighborY="-27362"/>
      <dgm:spPr/>
      <dgm:t>
        <a:bodyPr/>
        <a:lstStyle/>
        <a:p>
          <a:endParaRPr lang="en-US"/>
        </a:p>
      </dgm:t>
    </dgm:pt>
    <dgm:pt modelId="{B36DB47E-2FE5-4371-8A1D-AB02AFC77856}" type="pres">
      <dgm:prSet presAssocID="{B39EF0CA-5323-411E-8E6F-27B4F93D6DB7}" presName="hierChild3" presStyleCnt="0"/>
      <dgm:spPr/>
    </dgm:pt>
    <dgm:pt modelId="{2082EF9E-8F8A-44D8-B0A8-C34D38C58B54}" type="pres">
      <dgm:prSet presAssocID="{F0E29FAF-73C4-4F47-974A-D6C600B84114}" presName="Name19" presStyleLbl="parChTrans1D3" presStyleIdx="2" presStyleCnt="5"/>
      <dgm:spPr/>
      <dgm:t>
        <a:bodyPr/>
        <a:lstStyle/>
        <a:p>
          <a:endParaRPr lang="en-US"/>
        </a:p>
      </dgm:t>
    </dgm:pt>
    <dgm:pt modelId="{9FDA0B89-16DC-4B52-BA6E-A0CDB17C8302}" type="pres">
      <dgm:prSet presAssocID="{5FBA9423-FFAE-467B-BBCB-F10D5F6D4BB7}" presName="Name21" presStyleCnt="0"/>
      <dgm:spPr/>
    </dgm:pt>
    <dgm:pt modelId="{47080204-825B-4AEB-A4E3-036D175D36F7}" type="pres">
      <dgm:prSet presAssocID="{5FBA9423-FFAE-467B-BBCB-F10D5F6D4BB7}" presName="level2Shape" presStyleLbl="node3" presStyleIdx="2" presStyleCnt="5" custScaleX="77052" custScaleY="79304"/>
      <dgm:spPr/>
      <dgm:t>
        <a:bodyPr/>
        <a:lstStyle/>
        <a:p>
          <a:endParaRPr lang="en-US"/>
        </a:p>
      </dgm:t>
    </dgm:pt>
    <dgm:pt modelId="{B1B96235-4AA4-45AB-A7ED-ED901BB1135B}" type="pres">
      <dgm:prSet presAssocID="{5FBA9423-FFAE-467B-BBCB-F10D5F6D4BB7}" presName="hierChild3" presStyleCnt="0"/>
      <dgm:spPr/>
    </dgm:pt>
    <dgm:pt modelId="{4BB9D194-7BFD-4933-914D-587F8639A80E}" type="pres">
      <dgm:prSet presAssocID="{AE807DF3-B6BE-4309-B840-ADCA382BFB83}" presName="Name19" presStyleLbl="parChTrans1D3" presStyleIdx="3" presStyleCnt="5"/>
      <dgm:spPr/>
      <dgm:t>
        <a:bodyPr/>
        <a:lstStyle/>
        <a:p>
          <a:endParaRPr lang="en-US"/>
        </a:p>
      </dgm:t>
    </dgm:pt>
    <dgm:pt modelId="{37E0F679-2FC8-43F1-98B6-CF59B0491D27}" type="pres">
      <dgm:prSet presAssocID="{1E8FA91B-9534-499D-906D-0688936BA45B}" presName="Name21" presStyleCnt="0"/>
      <dgm:spPr/>
    </dgm:pt>
    <dgm:pt modelId="{B3709802-E152-4C5E-B0C7-F8A2BB1942E4}" type="pres">
      <dgm:prSet presAssocID="{1E8FA91B-9534-499D-906D-0688936BA45B}" presName="level2Shape" presStyleLbl="node3" presStyleIdx="3" presStyleCnt="5" custScaleX="77052" custScaleY="79304"/>
      <dgm:spPr/>
      <dgm:t>
        <a:bodyPr/>
        <a:lstStyle/>
        <a:p>
          <a:endParaRPr lang="en-US"/>
        </a:p>
      </dgm:t>
    </dgm:pt>
    <dgm:pt modelId="{DBC33143-EC98-4F84-942E-3055E5EB9E29}" type="pres">
      <dgm:prSet presAssocID="{1E8FA91B-9534-499D-906D-0688936BA45B}" presName="hierChild3" presStyleCnt="0"/>
      <dgm:spPr/>
    </dgm:pt>
    <dgm:pt modelId="{7D8DA3AE-CA28-4500-98F5-07795A510384}" type="pres">
      <dgm:prSet presAssocID="{46A97B14-05BE-4A6C-B56F-B07C4B435D1B}" presName="Name19" presStyleLbl="parChTrans1D3" presStyleIdx="4" presStyleCnt="5"/>
      <dgm:spPr/>
      <dgm:t>
        <a:bodyPr/>
        <a:lstStyle/>
        <a:p>
          <a:endParaRPr lang="en-US"/>
        </a:p>
      </dgm:t>
    </dgm:pt>
    <dgm:pt modelId="{BA835C81-CFCC-4681-A097-B25BF093CF01}" type="pres">
      <dgm:prSet presAssocID="{3BEA3797-34B7-4FC1-9982-CBD50AB8A1E9}" presName="Name21" presStyleCnt="0"/>
      <dgm:spPr/>
    </dgm:pt>
    <dgm:pt modelId="{171AFA93-52C0-45FD-B574-733E44C59E1C}" type="pres">
      <dgm:prSet presAssocID="{3BEA3797-34B7-4FC1-9982-CBD50AB8A1E9}" presName="level2Shape" presStyleLbl="node3" presStyleIdx="4" presStyleCnt="5" custScaleX="77052" custScaleY="79304"/>
      <dgm:spPr/>
      <dgm:t>
        <a:bodyPr/>
        <a:lstStyle/>
        <a:p>
          <a:endParaRPr lang="en-US"/>
        </a:p>
      </dgm:t>
    </dgm:pt>
    <dgm:pt modelId="{84AC3BD5-21CC-4AE4-9D01-7435A7D667A9}" type="pres">
      <dgm:prSet presAssocID="{3BEA3797-34B7-4FC1-9982-CBD50AB8A1E9}" presName="hierChild3" presStyleCnt="0"/>
      <dgm:spPr/>
    </dgm:pt>
    <dgm:pt modelId="{3F59E906-3786-4F38-8F28-EFEEC3181970}" type="pres">
      <dgm:prSet presAssocID="{86E06E80-9717-48C2-A7C4-8506127BB011}" presName="bgShapesFlow" presStyleCnt="0"/>
      <dgm:spPr/>
    </dgm:pt>
  </dgm:ptLst>
  <dgm:cxnLst>
    <dgm:cxn modelId="{99B3C67A-1BF4-4B49-BF63-938C2FB3B9ED}" type="presOf" srcId="{AE807DF3-B6BE-4309-B840-ADCA382BFB83}" destId="{4BB9D194-7BFD-4933-914D-587F8639A80E}" srcOrd="0" destOrd="0" presId="urn:microsoft.com/office/officeart/2005/8/layout/hierarchy6"/>
    <dgm:cxn modelId="{974062DB-1CB7-41BC-9DD0-E697EF54C49E}" srcId="{6CD153FF-C661-4EA3-93CF-5A054AB1ACA1}" destId="{B5637A84-50A7-4610-B611-6A72A75912CD}" srcOrd="0" destOrd="0" parTransId="{5D6BEFFF-692C-407B-BAE2-542538B96F92}" sibTransId="{A92F0CCE-3BB2-4CD9-8DDB-1FAFFC7664C0}"/>
    <dgm:cxn modelId="{C0508354-7428-48AC-AD2F-B9E58CD1D6C0}" srcId="{86E06E80-9717-48C2-A7C4-8506127BB011}" destId="{6CD153FF-C661-4EA3-93CF-5A054AB1ACA1}" srcOrd="0" destOrd="0" parTransId="{ECAEA281-CE25-44DD-9C73-CAA8250A1246}" sibTransId="{56652FC6-98AD-440C-8992-FBA76C206DEC}"/>
    <dgm:cxn modelId="{22E303A8-4CAB-4935-BC30-BA3A80F74B1A}" srcId="{B5637A84-50A7-4610-B611-6A72A75912CD}" destId="{409E3613-66B3-4B90-A5A2-C266E87531BB}" srcOrd="0" destOrd="0" parTransId="{C82B9A35-99E5-437B-A3EE-4541CDF58109}" sibTransId="{53816C0D-7C84-4D01-866C-B14B14ED7243}"/>
    <dgm:cxn modelId="{D5BC18A6-040E-4CFF-9F02-675879AB4386}" type="presOf" srcId="{409E3613-66B3-4B90-A5A2-C266E87531BB}" destId="{2FD01DF5-981E-40E1-975F-3335D0BD4767}" srcOrd="0" destOrd="0" presId="urn:microsoft.com/office/officeart/2005/8/layout/hierarchy6"/>
    <dgm:cxn modelId="{8FF17DB5-3646-4728-AE81-5DFE746C71ED}" type="presOf" srcId="{B5637A84-50A7-4610-B611-6A72A75912CD}" destId="{FC8DB6D2-C9AF-48A3-B137-D00AE796D1D7}" srcOrd="0" destOrd="0" presId="urn:microsoft.com/office/officeart/2005/8/layout/hierarchy6"/>
    <dgm:cxn modelId="{CF6E2839-616A-4070-80B3-29354225006F}" type="presOf" srcId="{F0E29FAF-73C4-4F47-974A-D6C600B84114}" destId="{2082EF9E-8F8A-44D8-B0A8-C34D38C58B54}" srcOrd="0" destOrd="0" presId="urn:microsoft.com/office/officeart/2005/8/layout/hierarchy6"/>
    <dgm:cxn modelId="{A95FBB5E-6DF1-4255-A092-6CE2D22B366F}" type="presOf" srcId="{3BEA3797-34B7-4FC1-9982-CBD50AB8A1E9}" destId="{171AFA93-52C0-45FD-B574-733E44C59E1C}" srcOrd="0" destOrd="0" presId="urn:microsoft.com/office/officeart/2005/8/layout/hierarchy6"/>
    <dgm:cxn modelId="{AEDB37FC-0834-4BB8-90F3-21583FB10309}" srcId="{6CD153FF-C661-4EA3-93CF-5A054AB1ACA1}" destId="{B39EF0CA-5323-411E-8E6F-27B4F93D6DB7}" srcOrd="1" destOrd="0" parTransId="{6A90E6E1-56E2-4531-9DE9-87878602E0AD}" sibTransId="{CDB96758-CDE3-4A7E-A7BC-8B96A4ED15AB}"/>
    <dgm:cxn modelId="{4D66BB00-B077-49E3-B50D-D429A7CA6B52}" srcId="{B39EF0CA-5323-411E-8E6F-27B4F93D6DB7}" destId="{3BEA3797-34B7-4FC1-9982-CBD50AB8A1E9}" srcOrd="2" destOrd="0" parTransId="{46A97B14-05BE-4A6C-B56F-B07C4B435D1B}" sibTransId="{47505143-F875-4297-8200-E27D4EBC6E74}"/>
    <dgm:cxn modelId="{3C459860-D2A5-497A-AFDD-DD68AF60C515}" type="presOf" srcId="{C82B9A35-99E5-437B-A3EE-4541CDF58109}" destId="{DCA57F1D-7BAC-4F7D-9E8C-55AA09EAAFA1}" srcOrd="0" destOrd="0" presId="urn:microsoft.com/office/officeart/2005/8/layout/hierarchy6"/>
    <dgm:cxn modelId="{5AC2A739-069C-4194-A2E8-1CA5313DB6C0}" type="presOf" srcId="{46A97B14-05BE-4A6C-B56F-B07C4B435D1B}" destId="{7D8DA3AE-CA28-4500-98F5-07795A510384}" srcOrd="0" destOrd="0" presId="urn:microsoft.com/office/officeart/2005/8/layout/hierarchy6"/>
    <dgm:cxn modelId="{102C17D7-E7E3-446F-AB6D-B966B16BDCA3}" type="presOf" srcId="{6A90E6E1-56E2-4531-9DE9-87878602E0AD}" destId="{385BC4A2-51AF-487F-B5FF-785BA25D5665}" srcOrd="0" destOrd="0" presId="urn:microsoft.com/office/officeart/2005/8/layout/hierarchy6"/>
    <dgm:cxn modelId="{262BFACE-F639-4537-8EFD-A83CC5D87847}" srcId="{B39EF0CA-5323-411E-8E6F-27B4F93D6DB7}" destId="{1E8FA91B-9534-499D-906D-0688936BA45B}" srcOrd="1" destOrd="0" parTransId="{AE807DF3-B6BE-4309-B840-ADCA382BFB83}" sibTransId="{15833B27-CBCE-43F4-8773-A608B75EBB6C}"/>
    <dgm:cxn modelId="{BC104961-73DB-444B-9E25-44A982502473}" type="presOf" srcId="{B39EF0CA-5323-411E-8E6F-27B4F93D6DB7}" destId="{D30458B1-19E9-4331-A2DD-543ACF2D5764}" srcOrd="0" destOrd="0" presId="urn:microsoft.com/office/officeart/2005/8/layout/hierarchy6"/>
    <dgm:cxn modelId="{4DD59509-F5E2-4534-8CC7-7B001BDD2388}" type="presOf" srcId="{6CD153FF-C661-4EA3-93CF-5A054AB1ACA1}" destId="{066AD980-24B7-4A25-8D93-F96B31D39411}" srcOrd="0" destOrd="0" presId="urn:microsoft.com/office/officeart/2005/8/layout/hierarchy6"/>
    <dgm:cxn modelId="{104B853F-C0B2-4B1D-A5D7-5B54AE488ACC}" type="presOf" srcId="{5FBA9423-FFAE-467B-BBCB-F10D5F6D4BB7}" destId="{47080204-825B-4AEB-A4E3-036D175D36F7}" srcOrd="0" destOrd="0" presId="urn:microsoft.com/office/officeart/2005/8/layout/hierarchy6"/>
    <dgm:cxn modelId="{7D4B9E08-9450-4C6E-BD8A-8D6B29F419E8}" type="presOf" srcId="{1E8FA91B-9534-499D-906D-0688936BA45B}" destId="{B3709802-E152-4C5E-B0C7-F8A2BB1942E4}" srcOrd="0" destOrd="0" presId="urn:microsoft.com/office/officeart/2005/8/layout/hierarchy6"/>
    <dgm:cxn modelId="{E3FD2BC7-F8D0-4E55-9D9F-2758CE0DC9A2}" type="presOf" srcId="{AD67CD11-3EBD-4794-ABD0-39833F65951A}" destId="{4F401A8E-7148-4840-AF9A-D4296460D1CA}" srcOrd="0" destOrd="0" presId="urn:microsoft.com/office/officeart/2005/8/layout/hierarchy6"/>
    <dgm:cxn modelId="{DCBBA531-6115-49C0-972B-D799E21E4E24}" type="presOf" srcId="{86E06E80-9717-48C2-A7C4-8506127BB011}" destId="{043CAAED-5508-4FB1-946F-C520C23C9CCE}" srcOrd="0" destOrd="0" presId="urn:microsoft.com/office/officeart/2005/8/layout/hierarchy6"/>
    <dgm:cxn modelId="{BF016455-C18A-491B-A743-139A9AEF1E65}" srcId="{B39EF0CA-5323-411E-8E6F-27B4F93D6DB7}" destId="{5FBA9423-FFAE-467B-BBCB-F10D5F6D4BB7}" srcOrd="0" destOrd="0" parTransId="{F0E29FAF-73C4-4F47-974A-D6C600B84114}" sibTransId="{268CC950-2660-49F8-B85C-02F21FF4DF88}"/>
    <dgm:cxn modelId="{971D89FB-4A04-4938-876C-0120F39337CA}" srcId="{B5637A84-50A7-4610-B611-6A72A75912CD}" destId="{B4B207A2-22AE-4F22-8152-20D61C5E0A03}" srcOrd="1" destOrd="0" parTransId="{AD67CD11-3EBD-4794-ABD0-39833F65951A}" sibTransId="{E73242DC-475F-44B7-81B0-5EF844BFDF23}"/>
    <dgm:cxn modelId="{94D80BC3-6AA2-4431-8153-FEA0FF8E2714}" type="presOf" srcId="{5D6BEFFF-692C-407B-BAE2-542538B96F92}" destId="{984EE889-898D-43B3-9255-EF9993DDD5EC}" srcOrd="0" destOrd="0" presId="urn:microsoft.com/office/officeart/2005/8/layout/hierarchy6"/>
    <dgm:cxn modelId="{0D0E435A-47F1-4E18-B5DB-9858002ADC6E}" type="presOf" srcId="{B4B207A2-22AE-4F22-8152-20D61C5E0A03}" destId="{1D609950-C9AC-425C-89E4-62F86B58D051}" srcOrd="0" destOrd="0" presId="urn:microsoft.com/office/officeart/2005/8/layout/hierarchy6"/>
    <dgm:cxn modelId="{7FB64FD3-B62F-4603-AEFE-4CF5186DAEA2}" type="presParOf" srcId="{043CAAED-5508-4FB1-946F-C520C23C9CCE}" destId="{0E554075-AE57-48D7-9D74-FB8417905997}" srcOrd="0" destOrd="0" presId="urn:microsoft.com/office/officeart/2005/8/layout/hierarchy6"/>
    <dgm:cxn modelId="{A24DB112-4272-457F-B337-F9B57D006855}" type="presParOf" srcId="{0E554075-AE57-48D7-9D74-FB8417905997}" destId="{B8C4B160-7CEB-4B28-A0C8-04CC7769AC8D}" srcOrd="0" destOrd="0" presId="urn:microsoft.com/office/officeart/2005/8/layout/hierarchy6"/>
    <dgm:cxn modelId="{FEB4AD9B-AAEE-4671-A0BD-132CADC50EBF}" type="presParOf" srcId="{B8C4B160-7CEB-4B28-A0C8-04CC7769AC8D}" destId="{F57D9C54-DCCC-470C-AC8A-231A88F4CF6A}" srcOrd="0" destOrd="0" presId="urn:microsoft.com/office/officeart/2005/8/layout/hierarchy6"/>
    <dgm:cxn modelId="{BF81C22A-CC78-497A-B0EB-3CCA2EA190F8}" type="presParOf" srcId="{F57D9C54-DCCC-470C-AC8A-231A88F4CF6A}" destId="{066AD980-24B7-4A25-8D93-F96B31D39411}" srcOrd="0" destOrd="0" presId="urn:microsoft.com/office/officeart/2005/8/layout/hierarchy6"/>
    <dgm:cxn modelId="{B66C29A3-071A-4EA5-AE42-3B48CEDC9C2C}" type="presParOf" srcId="{F57D9C54-DCCC-470C-AC8A-231A88F4CF6A}" destId="{4B4C8181-F8B2-44B8-9FAD-2306238923E5}" srcOrd="1" destOrd="0" presId="urn:microsoft.com/office/officeart/2005/8/layout/hierarchy6"/>
    <dgm:cxn modelId="{6B30F9F9-E283-4B9E-93E3-A5C350CE74E9}" type="presParOf" srcId="{4B4C8181-F8B2-44B8-9FAD-2306238923E5}" destId="{984EE889-898D-43B3-9255-EF9993DDD5EC}" srcOrd="0" destOrd="0" presId="urn:microsoft.com/office/officeart/2005/8/layout/hierarchy6"/>
    <dgm:cxn modelId="{90A1E495-4B94-43D7-A1D9-FE835B780B5E}" type="presParOf" srcId="{4B4C8181-F8B2-44B8-9FAD-2306238923E5}" destId="{AB8FD50D-A20B-4A84-AE23-0B8E61381636}" srcOrd="1" destOrd="0" presId="urn:microsoft.com/office/officeart/2005/8/layout/hierarchy6"/>
    <dgm:cxn modelId="{3DE526BB-B640-40BB-9406-2493C3B34AC5}" type="presParOf" srcId="{AB8FD50D-A20B-4A84-AE23-0B8E61381636}" destId="{FC8DB6D2-C9AF-48A3-B137-D00AE796D1D7}" srcOrd="0" destOrd="0" presId="urn:microsoft.com/office/officeart/2005/8/layout/hierarchy6"/>
    <dgm:cxn modelId="{D5EFDEA5-8B02-459F-8A6F-53EFD4AC2B82}" type="presParOf" srcId="{AB8FD50D-A20B-4A84-AE23-0B8E61381636}" destId="{75363F30-7706-4B33-B62F-3C443710642C}" srcOrd="1" destOrd="0" presId="urn:microsoft.com/office/officeart/2005/8/layout/hierarchy6"/>
    <dgm:cxn modelId="{BA0187CA-B711-4121-B1A6-5D9BE05E8D3E}" type="presParOf" srcId="{75363F30-7706-4B33-B62F-3C443710642C}" destId="{DCA57F1D-7BAC-4F7D-9E8C-55AA09EAAFA1}" srcOrd="0" destOrd="0" presId="urn:microsoft.com/office/officeart/2005/8/layout/hierarchy6"/>
    <dgm:cxn modelId="{4314B0A1-3F63-451E-A7FB-F12123A82609}" type="presParOf" srcId="{75363F30-7706-4B33-B62F-3C443710642C}" destId="{4F564B1C-EDA2-4227-90D1-188B736919DF}" srcOrd="1" destOrd="0" presId="urn:microsoft.com/office/officeart/2005/8/layout/hierarchy6"/>
    <dgm:cxn modelId="{4D9B3A29-4470-4B70-B925-65B8E1EA89F3}" type="presParOf" srcId="{4F564B1C-EDA2-4227-90D1-188B736919DF}" destId="{2FD01DF5-981E-40E1-975F-3335D0BD4767}" srcOrd="0" destOrd="0" presId="urn:microsoft.com/office/officeart/2005/8/layout/hierarchy6"/>
    <dgm:cxn modelId="{0C2AA6B4-987E-4041-A209-C4B536B01D64}" type="presParOf" srcId="{4F564B1C-EDA2-4227-90D1-188B736919DF}" destId="{8D1E55FA-AF10-4C64-B38A-D0325447ED5F}" srcOrd="1" destOrd="0" presId="urn:microsoft.com/office/officeart/2005/8/layout/hierarchy6"/>
    <dgm:cxn modelId="{19A4D8A7-AF2C-47E0-AF4E-394525EEABE9}" type="presParOf" srcId="{75363F30-7706-4B33-B62F-3C443710642C}" destId="{4F401A8E-7148-4840-AF9A-D4296460D1CA}" srcOrd="2" destOrd="0" presId="urn:microsoft.com/office/officeart/2005/8/layout/hierarchy6"/>
    <dgm:cxn modelId="{B7F3B2C2-B159-4C1C-B588-01C533065D70}" type="presParOf" srcId="{75363F30-7706-4B33-B62F-3C443710642C}" destId="{1DC02330-9559-4B71-B076-A6656AD54D3C}" srcOrd="3" destOrd="0" presId="urn:microsoft.com/office/officeart/2005/8/layout/hierarchy6"/>
    <dgm:cxn modelId="{8A5275E9-CE4A-49F6-8F37-B75ECB048298}" type="presParOf" srcId="{1DC02330-9559-4B71-B076-A6656AD54D3C}" destId="{1D609950-C9AC-425C-89E4-62F86B58D051}" srcOrd="0" destOrd="0" presId="urn:microsoft.com/office/officeart/2005/8/layout/hierarchy6"/>
    <dgm:cxn modelId="{1D27825C-ADDC-4E53-8ECD-5D6928EC30C5}" type="presParOf" srcId="{1DC02330-9559-4B71-B076-A6656AD54D3C}" destId="{C787C6B2-67CF-4D04-BB13-17B71D3AC660}" srcOrd="1" destOrd="0" presId="urn:microsoft.com/office/officeart/2005/8/layout/hierarchy6"/>
    <dgm:cxn modelId="{83DD930D-2C6D-433B-B7DB-99713D8B24A5}" type="presParOf" srcId="{4B4C8181-F8B2-44B8-9FAD-2306238923E5}" destId="{385BC4A2-51AF-487F-B5FF-785BA25D5665}" srcOrd="2" destOrd="0" presId="urn:microsoft.com/office/officeart/2005/8/layout/hierarchy6"/>
    <dgm:cxn modelId="{5ED9CD26-89A6-431B-B77A-C179F8172B78}" type="presParOf" srcId="{4B4C8181-F8B2-44B8-9FAD-2306238923E5}" destId="{372C5272-98AF-4365-B203-64E192C29007}" srcOrd="3" destOrd="0" presId="urn:microsoft.com/office/officeart/2005/8/layout/hierarchy6"/>
    <dgm:cxn modelId="{9DDF64EA-8A5D-4279-93B7-F1BCEEB57BB8}" type="presParOf" srcId="{372C5272-98AF-4365-B203-64E192C29007}" destId="{D30458B1-19E9-4331-A2DD-543ACF2D5764}" srcOrd="0" destOrd="0" presId="urn:microsoft.com/office/officeart/2005/8/layout/hierarchy6"/>
    <dgm:cxn modelId="{1BDA403E-822B-4A64-8644-BBABA08CA4B9}" type="presParOf" srcId="{372C5272-98AF-4365-B203-64E192C29007}" destId="{B36DB47E-2FE5-4371-8A1D-AB02AFC77856}" srcOrd="1" destOrd="0" presId="urn:microsoft.com/office/officeart/2005/8/layout/hierarchy6"/>
    <dgm:cxn modelId="{F0DA0166-D616-4E8C-A4A3-1D87DA9FEA84}" type="presParOf" srcId="{B36DB47E-2FE5-4371-8A1D-AB02AFC77856}" destId="{2082EF9E-8F8A-44D8-B0A8-C34D38C58B54}" srcOrd="0" destOrd="0" presId="urn:microsoft.com/office/officeart/2005/8/layout/hierarchy6"/>
    <dgm:cxn modelId="{AC94D076-F6FA-499C-BA21-C5650FA3AA54}" type="presParOf" srcId="{B36DB47E-2FE5-4371-8A1D-AB02AFC77856}" destId="{9FDA0B89-16DC-4B52-BA6E-A0CDB17C8302}" srcOrd="1" destOrd="0" presId="urn:microsoft.com/office/officeart/2005/8/layout/hierarchy6"/>
    <dgm:cxn modelId="{E36EBCC5-0995-468F-89D5-5548A177178A}" type="presParOf" srcId="{9FDA0B89-16DC-4B52-BA6E-A0CDB17C8302}" destId="{47080204-825B-4AEB-A4E3-036D175D36F7}" srcOrd="0" destOrd="0" presId="urn:microsoft.com/office/officeart/2005/8/layout/hierarchy6"/>
    <dgm:cxn modelId="{F776192B-1E4B-4084-B4BC-17B039BC70CF}" type="presParOf" srcId="{9FDA0B89-16DC-4B52-BA6E-A0CDB17C8302}" destId="{B1B96235-4AA4-45AB-A7ED-ED901BB1135B}" srcOrd="1" destOrd="0" presId="urn:microsoft.com/office/officeart/2005/8/layout/hierarchy6"/>
    <dgm:cxn modelId="{7EEBD5DA-073E-467D-9B1A-2BE3B1F89D80}" type="presParOf" srcId="{B36DB47E-2FE5-4371-8A1D-AB02AFC77856}" destId="{4BB9D194-7BFD-4933-914D-587F8639A80E}" srcOrd="2" destOrd="0" presId="urn:microsoft.com/office/officeart/2005/8/layout/hierarchy6"/>
    <dgm:cxn modelId="{BF5F1FC9-0193-4F5E-83D9-DAD5B6969543}" type="presParOf" srcId="{B36DB47E-2FE5-4371-8A1D-AB02AFC77856}" destId="{37E0F679-2FC8-43F1-98B6-CF59B0491D27}" srcOrd="3" destOrd="0" presId="urn:microsoft.com/office/officeart/2005/8/layout/hierarchy6"/>
    <dgm:cxn modelId="{CA4538A6-6C68-44C6-BD2D-9E8B7ABDE365}" type="presParOf" srcId="{37E0F679-2FC8-43F1-98B6-CF59B0491D27}" destId="{B3709802-E152-4C5E-B0C7-F8A2BB1942E4}" srcOrd="0" destOrd="0" presId="urn:microsoft.com/office/officeart/2005/8/layout/hierarchy6"/>
    <dgm:cxn modelId="{36427DAC-8304-46C2-B8BF-0EE5CEE764F1}" type="presParOf" srcId="{37E0F679-2FC8-43F1-98B6-CF59B0491D27}" destId="{DBC33143-EC98-4F84-942E-3055E5EB9E29}" srcOrd="1" destOrd="0" presId="urn:microsoft.com/office/officeart/2005/8/layout/hierarchy6"/>
    <dgm:cxn modelId="{55D171C1-A07B-4D68-BA3D-8D8A5164E8AA}" type="presParOf" srcId="{B36DB47E-2FE5-4371-8A1D-AB02AFC77856}" destId="{7D8DA3AE-CA28-4500-98F5-07795A510384}" srcOrd="4" destOrd="0" presId="urn:microsoft.com/office/officeart/2005/8/layout/hierarchy6"/>
    <dgm:cxn modelId="{82156640-E86B-49D0-8EA8-62EACF7B558F}" type="presParOf" srcId="{B36DB47E-2FE5-4371-8A1D-AB02AFC77856}" destId="{BA835C81-CFCC-4681-A097-B25BF093CF01}" srcOrd="5" destOrd="0" presId="urn:microsoft.com/office/officeart/2005/8/layout/hierarchy6"/>
    <dgm:cxn modelId="{1DD3D159-2822-43C7-9BC5-7B08D77C7C23}" type="presParOf" srcId="{BA835C81-CFCC-4681-A097-B25BF093CF01}" destId="{171AFA93-52C0-45FD-B574-733E44C59E1C}" srcOrd="0" destOrd="0" presId="urn:microsoft.com/office/officeart/2005/8/layout/hierarchy6"/>
    <dgm:cxn modelId="{73613360-D4FA-4163-AD3F-B47B73F79F77}" type="presParOf" srcId="{BA835C81-CFCC-4681-A097-B25BF093CF01}" destId="{84AC3BD5-21CC-4AE4-9D01-7435A7D667A9}" srcOrd="1" destOrd="0" presId="urn:microsoft.com/office/officeart/2005/8/layout/hierarchy6"/>
    <dgm:cxn modelId="{D34D386B-F256-4360-B2FF-828F9527B3E8}" type="presParOf" srcId="{043CAAED-5508-4FB1-946F-C520C23C9CCE}" destId="{3F59E906-3786-4F38-8F28-EFEEC3181970}" srcOrd="1" destOrd="0" presId="urn:microsoft.com/office/officeart/2005/8/layout/hierarchy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66AD980-24B7-4A25-8D93-F96B31D39411}">
      <dsp:nvSpPr>
        <dsp:cNvPr id="0" name=""/>
        <dsp:cNvSpPr/>
      </dsp:nvSpPr>
      <dsp:spPr>
        <a:xfrm>
          <a:off x="578142" y="0"/>
          <a:ext cx="209951" cy="144058"/>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n-US" sz="600" kern="1200" dirty="0" smtClean="0"/>
            <a:t> </a:t>
          </a:r>
          <a:endParaRPr lang="en-US" sz="600" kern="1200" dirty="0"/>
        </a:p>
      </dsp:txBody>
      <dsp:txXfrm>
        <a:off x="578142" y="0"/>
        <a:ext cx="209951" cy="144058"/>
      </dsp:txXfrm>
    </dsp:sp>
    <dsp:sp modelId="{984EE889-898D-43B3-9255-EF9993DDD5EC}">
      <dsp:nvSpPr>
        <dsp:cNvPr id="0" name=""/>
        <dsp:cNvSpPr/>
      </dsp:nvSpPr>
      <dsp:spPr>
        <a:xfrm>
          <a:off x="291546" y="98338"/>
          <a:ext cx="391571" cy="91440"/>
        </a:xfrm>
        <a:custGeom>
          <a:avLst/>
          <a:gdLst/>
          <a:ahLst/>
          <a:cxnLst/>
          <a:rect l="0" t="0" r="0" b="0"/>
          <a:pathLst>
            <a:path>
              <a:moveTo>
                <a:pt x="391571" y="45720"/>
              </a:moveTo>
              <a:lnTo>
                <a:pt x="391571" y="84273"/>
              </a:lnTo>
              <a:lnTo>
                <a:pt x="0" y="84273"/>
              </a:lnTo>
              <a:lnTo>
                <a:pt x="0" y="122827"/>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FC8DB6D2-C9AF-48A3-B137-D00AE796D1D7}">
      <dsp:nvSpPr>
        <dsp:cNvPr id="0" name=""/>
        <dsp:cNvSpPr/>
      </dsp:nvSpPr>
      <dsp:spPr>
        <a:xfrm>
          <a:off x="186570" y="221166"/>
          <a:ext cx="209951" cy="144058"/>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n-US" sz="600" kern="1200" dirty="0" smtClean="0"/>
            <a:t> </a:t>
          </a:r>
          <a:endParaRPr lang="en-US" sz="600" kern="1200" dirty="0"/>
        </a:p>
      </dsp:txBody>
      <dsp:txXfrm>
        <a:off x="186570" y="221166"/>
        <a:ext cx="209951" cy="144058"/>
      </dsp:txXfrm>
    </dsp:sp>
    <dsp:sp modelId="{DCA57F1D-7BAC-4F7D-9E8C-55AA09EAAFA1}">
      <dsp:nvSpPr>
        <dsp:cNvPr id="0" name=""/>
        <dsp:cNvSpPr/>
      </dsp:nvSpPr>
      <dsp:spPr>
        <a:xfrm>
          <a:off x="135745" y="365225"/>
          <a:ext cx="155801" cy="122365"/>
        </a:xfrm>
        <a:custGeom>
          <a:avLst/>
          <a:gdLst/>
          <a:ahLst/>
          <a:cxnLst/>
          <a:rect l="0" t="0" r="0" b="0"/>
          <a:pathLst>
            <a:path>
              <a:moveTo>
                <a:pt x="155801" y="0"/>
              </a:moveTo>
              <a:lnTo>
                <a:pt x="155801" y="61182"/>
              </a:lnTo>
              <a:lnTo>
                <a:pt x="0" y="61182"/>
              </a:lnTo>
              <a:lnTo>
                <a:pt x="0" y="122365"/>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2FD01DF5-981E-40E1-975F-3335D0BD4767}">
      <dsp:nvSpPr>
        <dsp:cNvPr id="0" name=""/>
        <dsp:cNvSpPr/>
      </dsp:nvSpPr>
      <dsp:spPr>
        <a:xfrm>
          <a:off x="30769" y="487590"/>
          <a:ext cx="209951" cy="144058"/>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endParaRPr lang="en-US" sz="600" kern="1200" dirty="0"/>
        </a:p>
      </dsp:txBody>
      <dsp:txXfrm>
        <a:off x="30769" y="487590"/>
        <a:ext cx="209951" cy="144058"/>
      </dsp:txXfrm>
    </dsp:sp>
    <dsp:sp modelId="{4F401A8E-7148-4840-AF9A-D4296460D1CA}">
      <dsp:nvSpPr>
        <dsp:cNvPr id="0" name=""/>
        <dsp:cNvSpPr/>
      </dsp:nvSpPr>
      <dsp:spPr>
        <a:xfrm>
          <a:off x="291546" y="365225"/>
          <a:ext cx="135894" cy="122365"/>
        </a:xfrm>
        <a:custGeom>
          <a:avLst/>
          <a:gdLst/>
          <a:ahLst/>
          <a:cxnLst/>
          <a:rect l="0" t="0" r="0" b="0"/>
          <a:pathLst>
            <a:path>
              <a:moveTo>
                <a:pt x="0" y="0"/>
              </a:moveTo>
              <a:lnTo>
                <a:pt x="0" y="61182"/>
              </a:lnTo>
              <a:lnTo>
                <a:pt x="135894" y="61182"/>
              </a:lnTo>
              <a:lnTo>
                <a:pt x="135894" y="122365"/>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1D609950-C9AC-425C-89E4-62F86B58D051}">
      <dsp:nvSpPr>
        <dsp:cNvPr id="0" name=""/>
        <dsp:cNvSpPr/>
      </dsp:nvSpPr>
      <dsp:spPr>
        <a:xfrm>
          <a:off x="322465" y="487590"/>
          <a:ext cx="209951" cy="144058"/>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endParaRPr lang="en-US" sz="600" kern="1200" dirty="0"/>
        </a:p>
      </dsp:txBody>
      <dsp:txXfrm>
        <a:off x="322465" y="487590"/>
        <a:ext cx="209951" cy="144058"/>
      </dsp:txXfrm>
    </dsp:sp>
    <dsp:sp modelId="{385BC4A2-51AF-487F-B5FF-785BA25D5665}">
      <dsp:nvSpPr>
        <dsp:cNvPr id="0" name=""/>
        <dsp:cNvSpPr/>
      </dsp:nvSpPr>
      <dsp:spPr>
        <a:xfrm>
          <a:off x="683118" y="98338"/>
          <a:ext cx="297625" cy="91440"/>
        </a:xfrm>
        <a:custGeom>
          <a:avLst/>
          <a:gdLst/>
          <a:ahLst/>
          <a:cxnLst/>
          <a:rect l="0" t="0" r="0" b="0"/>
          <a:pathLst>
            <a:path>
              <a:moveTo>
                <a:pt x="0" y="45720"/>
              </a:moveTo>
              <a:lnTo>
                <a:pt x="0" y="84273"/>
              </a:lnTo>
              <a:lnTo>
                <a:pt x="297625" y="84273"/>
              </a:lnTo>
              <a:lnTo>
                <a:pt x="297625" y="122827"/>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D30458B1-19E9-4331-A2DD-543ACF2D5764}">
      <dsp:nvSpPr>
        <dsp:cNvPr id="0" name=""/>
        <dsp:cNvSpPr/>
      </dsp:nvSpPr>
      <dsp:spPr>
        <a:xfrm>
          <a:off x="875767" y="221166"/>
          <a:ext cx="209951" cy="144058"/>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n-US" sz="600" kern="1200" dirty="0" smtClean="0"/>
            <a:t> </a:t>
          </a:r>
          <a:endParaRPr lang="en-US" sz="600" kern="1200" dirty="0"/>
        </a:p>
      </dsp:txBody>
      <dsp:txXfrm>
        <a:off x="875767" y="221166"/>
        <a:ext cx="209951" cy="144058"/>
      </dsp:txXfrm>
    </dsp:sp>
    <dsp:sp modelId="{2082EF9E-8F8A-44D8-B0A8-C34D38C58B54}">
      <dsp:nvSpPr>
        <dsp:cNvPr id="0" name=""/>
        <dsp:cNvSpPr/>
      </dsp:nvSpPr>
      <dsp:spPr>
        <a:xfrm>
          <a:off x="719137" y="365225"/>
          <a:ext cx="261606" cy="122365"/>
        </a:xfrm>
        <a:custGeom>
          <a:avLst/>
          <a:gdLst/>
          <a:ahLst/>
          <a:cxnLst/>
          <a:rect l="0" t="0" r="0" b="0"/>
          <a:pathLst>
            <a:path>
              <a:moveTo>
                <a:pt x="261606" y="0"/>
              </a:moveTo>
              <a:lnTo>
                <a:pt x="261606" y="61182"/>
              </a:lnTo>
              <a:lnTo>
                <a:pt x="0" y="61182"/>
              </a:lnTo>
              <a:lnTo>
                <a:pt x="0" y="122365"/>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47080204-825B-4AEB-A4E3-036D175D36F7}">
      <dsp:nvSpPr>
        <dsp:cNvPr id="0" name=""/>
        <dsp:cNvSpPr/>
      </dsp:nvSpPr>
      <dsp:spPr>
        <a:xfrm>
          <a:off x="614161" y="487590"/>
          <a:ext cx="209951" cy="144058"/>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endParaRPr lang="en-US" sz="600" kern="1200" dirty="0"/>
        </a:p>
      </dsp:txBody>
      <dsp:txXfrm>
        <a:off x="614161" y="487590"/>
        <a:ext cx="209951" cy="144058"/>
      </dsp:txXfrm>
    </dsp:sp>
    <dsp:sp modelId="{4BB9D194-7BFD-4933-914D-587F8639A80E}">
      <dsp:nvSpPr>
        <dsp:cNvPr id="0" name=""/>
        <dsp:cNvSpPr/>
      </dsp:nvSpPr>
      <dsp:spPr>
        <a:xfrm>
          <a:off x="935023" y="365225"/>
          <a:ext cx="91440" cy="122365"/>
        </a:xfrm>
        <a:custGeom>
          <a:avLst/>
          <a:gdLst/>
          <a:ahLst/>
          <a:cxnLst/>
          <a:rect l="0" t="0" r="0" b="0"/>
          <a:pathLst>
            <a:path>
              <a:moveTo>
                <a:pt x="45720" y="0"/>
              </a:moveTo>
              <a:lnTo>
                <a:pt x="45720" y="61182"/>
              </a:lnTo>
              <a:lnTo>
                <a:pt x="75810" y="61182"/>
              </a:lnTo>
              <a:lnTo>
                <a:pt x="75810" y="122365"/>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B3709802-E152-4C5E-B0C7-F8A2BB1942E4}">
      <dsp:nvSpPr>
        <dsp:cNvPr id="0" name=""/>
        <dsp:cNvSpPr/>
      </dsp:nvSpPr>
      <dsp:spPr>
        <a:xfrm>
          <a:off x="905857" y="487590"/>
          <a:ext cx="209951" cy="144058"/>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endParaRPr lang="en-US" sz="600" kern="1200" dirty="0"/>
        </a:p>
      </dsp:txBody>
      <dsp:txXfrm>
        <a:off x="905857" y="487590"/>
        <a:ext cx="209951" cy="144058"/>
      </dsp:txXfrm>
    </dsp:sp>
    <dsp:sp modelId="{7D8DA3AE-CA28-4500-98F5-07795A510384}">
      <dsp:nvSpPr>
        <dsp:cNvPr id="0" name=""/>
        <dsp:cNvSpPr/>
      </dsp:nvSpPr>
      <dsp:spPr>
        <a:xfrm>
          <a:off x="980743" y="365225"/>
          <a:ext cx="321786" cy="122365"/>
        </a:xfrm>
        <a:custGeom>
          <a:avLst/>
          <a:gdLst/>
          <a:ahLst/>
          <a:cxnLst/>
          <a:rect l="0" t="0" r="0" b="0"/>
          <a:pathLst>
            <a:path>
              <a:moveTo>
                <a:pt x="0" y="0"/>
              </a:moveTo>
              <a:lnTo>
                <a:pt x="0" y="61182"/>
              </a:lnTo>
              <a:lnTo>
                <a:pt x="321786" y="61182"/>
              </a:lnTo>
              <a:lnTo>
                <a:pt x="321786" y="122365"/>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171AFA93-52C0-45FD-B574-733E44C59E1C}">
      <dsp:nvSpPr>
        <dsp:cNvPr id="0" name=""/>
        <dsp:cNvSpPr/>
      </dsp:nvSpPr>
      <dsp:spPr>
        <a:xfrm>
          <a:off x="1197554" y="487590"/>
          <a:ext cx="209951" cy="144058"/>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n-US" sz="600" kern="1200" dirty="0" smtClean="0"/>
            <a:t> </a:t>
          </a:r>
          <a:endParaRPr lang="en-US" sz="600" kern="1200" dirty="0"/>
        </a:p>
      </dsp:txBody>
      <dsp:txXfrm>
        <a:off x="1197554" y="487590"/>
        <a:ext cx="209951" cy="14405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66AD980-24B7-4A25-8D93-F96B31D39411}">
      <dsp:nvSpPr>
        <dsp:cNvPr id="0" name=""/>
        <dsp:cNvSpPr/>
      </dsp:nvSpPr>
      <dsp:spPr>
        <a:xfrm>
          <a:off x="578142" y="0"/>
          <a:ext cx="209951" cy="144058"/>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n-US" sz="600" kern="1200" dirty="0" smtClean="0"/>
            <a:t> </a:t>
          </a:r>
          <a:endParaRPr lang="en-US" sz="600" kern="1200" dirty="0"/>
        </a:p>
      </dsp:txBody>
      <dsp:txXfrm>
        <a:off x="578142" y="0"/>
        <a:ext cx="209951" cy="144058"/>
      </dsp:txXfrm>
    </dsp:sp>
    <dsp:sp modelId="{984EE889-898D-43B3-9255-EF9993DDD5EC}">
      <dsp:nvSpPr>
        <dsp:cNvPr id="0" name=""/>
        <dsp:cNvSpPr/>
      </dsp:nvSpPr>
      <dsp:spPr>
        <a:xfrm>
          <a:off x="291546" y="98338"/>
          <a:ext cx="391571" cy="91440"/>
        </a:xfrm>
        <a:custGeom>
          <a:avLst/>
          <a:gdLst/>
          <a:ahLst/>
          <a:cxnLst/>
          <a:rect l="0" t="0" r="0" b="0"/>
          <a:pathLst>
            <a:path>
              <a:moveTo>
                <a:pt x="391571" y="45720"/>
              </a:moveTo>
              <a:lnTo>
                <a:pt x="391571" y="84273"/>
              </a:lnTo>
              <a:lnTo>
                <a:pt x="0" y="84273"/>
              </a:lnTo>
              <a:lnTo>
                <a:pt x="0" y="122827"/>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FC8DB6D2-C9AF-48A3-B137-D00AE796D1D7}">
      <dsp:nvSpPr>
        <dsp:cNvPr id="0" name=""/>
        <dsp:cNvSpPr/>
      </dsp:nvSpPr>
      <dsp:spPr>
        <a:xfrm>
          <a:off x="186570" y="221166"/>
          <a:ext cx="209951" cy="144058"/>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n-US" sz="600" kern="1200" dirty="0" smtClean="0"/>
            <a:t> </a:t>
          </a:r>
          <a:endParaRPr lang="en-US" sz="600" kern="1200" dirty="0"/>
        </a:p>
      </dsp:txBody>
      <dsp:txXfrm>
        <a:off x="186570" y="221166"/>
        <a:ext cx="209951" cy="144058"/>
      </dsp:txXfrm>
    </dsp:sp>
    <dsp:sp modelId="{DCA57F1D-7BAC-4F7D-9E8C-55AA09EAAFA1}">
      <dsp:nvSpPr>
        <dsp:cNvPr id="0" name=""/>
        <dsp:cNvSpPr/>
      </dsp:nvSpPr>
      <dsp:spPr>
        <a:xfrm>
          <a:off x="135745" y="365225"/>
          <a:ext cx="155801" cy="122365"/>
        </a:xfrm>
        <a:custGeom>
          <a:avLst/>
          <a:gdLst/>
          <a:ahLst/>
          <a:cxnLst/>
          <a:rect l="0" t="0" r="0" b="0"/>
          <a:pathLst>
            <a:path>
              <a:moveTo>
                <a:pt x="155801" y="0"/>
              </a:moveTo>
              <a:lnTo>
                <a:pt x="155801" y="61182"/>
              </a:lnTo>
              <a:lnTo>
                <a:pt x="0" y="61182"/>
              </a:lnTo>
              <a:lnTo>
                <a:pt x="0" y="122365"/>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2FD01DF5-981E-40E1-975F-3335D0BD4767}">
      <dsp:nvSpPr>
        <dsp:cNvPr id="0" name=""/>
        <dsp:cNvSpPr/>
      </dsp:nvSpPr>
      <dsp:spPr>
        <a:xfrm>
          <a:off x="30769" y="487590"/>
          <a:ext cx="209951" cy="144058"/>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endParaRPr lang="en-US" sz="600" kern="1200" dirty="0"/>
        </a:p>
      </dsp:txBody>
      <dsp:txXfrm>
        <a:off x="30769" y="487590"/>
        <a:ext cx="209951" cy="144058"/>
      </dsp:txXfrm>
    </dsp:sp>
    <dsp:sp modelId="{4F401A8E-7148-4840-AF9A-D4296460D1CA}">
      <dsp:nvSpPr>
        <dsp:cNvPr id="0" name=""/>
        <dsp:cNvSpPr/>
      </dsp:nvSpPr>
      <dsp:spPr>
        <a:xfrm>
          <a:off x="291546" y="365225"/>
          <a:ext cx="135894" cy="122365"/>
        </a:xfrm>
        <a:custGeom>
          <a:avLst/>
          <a:gdLst/>
          <a:ahLst/>
          <a:cxnLst/>
          <a:rect l="0" t="0" r="0" b="0"/>
          <a:pathLst>
            <a:path>
              <a:moveTo>
                <a:pt x="0" y="0"/>
              </a:moveTo>
              <a:lnTo>
                <a:pt x="0" y="61182"/>
              </a:lnTo>
              <a:lnTo>
                <a:pt x="135894" y="61182"/>
              </a:lnTo>
              <a:lnTo>
                <a:pt x="135894" y="122365"/>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1D609950-C9AC-425C-89E4-62F86B58D051}">
      <dsp:nvSpPr>
        <dsp:cNvPr id="0" name=""/>
        <dsp:cNvSpPr/>
      </dsp:nvSpPr>
      <dsp:spPr>
        <a:xfrm>
          <a:off x="322465" y="487590"/>
          <a:ext cx="209951" cy="144058"/>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endParaRPr lang="en-US" sz="600" kern="1200" dirty="0"/>
        </a:p>
      </dsp:txBody>
      <dsp:txXfrm>
        <a:off x="322465" y="487590"/>
        <a:ext cx="209951" cy="144058"/>
      </dsp:txXfrm>
    </dsp:sp>
    <dsp:sp modelId="{385BC4A2-51AF-487F-B5FF-785BA25D5665}">
      <dsp:nvSpPr>
        <dsp:cNvPr id="0" name=""/>
        <dsp:cNvSpPr/>
      </dsp:nvSpPr>
      <dsp:spPr>
        <a:xfrm>
          <a:off x="683118" y="98338"/>
          <a:ext cx="297625" cy="91440"/>
        </a:xfrm>
        <a:custGeom>
          <a:avLst/>
          <a:gdLst/>
          <a:ahLst/>
          <a:cxnLst/>
          <a:rect l="0" t="0" r="0" b="0"/>
          <a:pathLst>
            <a:path>
              <a:moveTo>
                <a:pt x="0" y="45720"/>
              </a:moveTo>
              <a:lnTo>
                <a:pt x="0" y="84273"/>
              </a:lnTo>
              <a:lnTo>
                <a:pt x="297625" y="84273"/>
              </a:lnTo>
              <a:lnTo>
                <a:pt x="297625" y="122827"/>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D30458B1-19E9-4331-A2DD-543ACF2D5764}">
      <dsp:nvSpPr>
        <dsp:cNvPr id="0" name=""/>
        <dsp:cNvSpPr/>
      </dsp:nvSpPr>
      <dsp:spPr>
        <a:xfrm>
          <a:off x="875767" y="221166"/>
          <a:ext cx="209951" cy="144058"/>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n-US" sz="600" kern="1200" dirty="0" smtClean="0"/>
            <a:t> </a:t>
          </a:r>
          <a:endParaRPr lang="en-US" sz="600" kern="1200" dirty="0"/>
        </a:p>
      </dsp:txBody>
      <dsp:txXfrm>
        <a:off x="875767" y="221166"/>
        <a:ext cx="209951" cy="144058"/>
      </dsp:txXfrm>
    </dsp:sp>
    <dsp:sp modelId="{2082EF9E-8F8A-44D8-B0A8-C34D38C58B54}">
      <dsp:nvSpPr>
        <dsp:cNvPr id="0" name=""/>
        <dsp:cNvSpPr/>
      </dsp:nvSpPr>
      <dsp:spPr>
        <a:xfrm>
          <a:off x="719137" y="365225"/>
          <a:ext cx="261606" cy="122365"/>
        </a:xfrm>
        <a:custGeom>
          <a:avLst/>
          <a:gdLst/>
          <a:ahLst/>
          <a:cxnLst/>
          <a:rect l="0" t="0" r="0" b="0"/>
          <a:pathLst>
            <a:path>
              <a:moveTo>
                <a:pt x="261606" y="0"/>
              </a:moveTo>
              <a:lnTo>
                <a:pt x="261606" y="61182"/>
              </a:lnTo>
              <a:lnTo>
                <a:pt x="0" y="61182"/>
              </a:lnTo>
              <a:lnTo>
                <a:pt x="0" y="122365"/>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47080204-825B-4AEB-A4E3-036D175D36F7}">
      <dsp:nvSpPr>
        <dsp:cNvPr id="0" name=""/>
        <dsp:cNvSpPr/>
      </dsp:nvSpPr>
      <dsp:spPr>
        <a:xfrm>
          <a:off x="614161" y="487590"/>
          <a:ext cx="209951" cy="144058"/>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endParaRPr lang="en-US" sz="600" kern="1200" dirty="0"/>
        </a:p>
      </dsp:txBody>
      <dsp:txXfrm>
        <a:off x="614161" y="487590"/>
        <a:ext cx="209951" cy="144058"/>
      </dsp:txXfrm>
    </dsp:sp>
    <dsp:sp modelId="{4BB9D194-7BFD-4933-914D-587F8639A80E}">
      <dsp:nvSpPr>
        <dsp:cNvPr id="0" name=""/>
        <dsp:cNvSpPr/>
      </dsp:nvSpPr>
      <dsp:spPr>
        <a:xfrm>
          <a:off x="935023" y="365225"/>
          <a:ext cx="91440" cy="122365"/>
        </a:xfrm>
        <a:custGeom>
          <a:avLst/>
          <a:gdLst/>
          <a:ahLst/>
          <a:cxnLst/>
          <a:rect l="0" t="0" r="0" b="0"/>
          <a:pathLst>
            <a:path>
              <a:moveTo>
                <a:pt x="45720" y="0"/>
              </a:moveTo>
              <a:lnTo>
                <a:pt x="45720" y="61182"/>
              </a:lnTo>
              <a:lnTo>
                <a:pt x="75810" y="61182"/>
              </a:lnTo>
              <a:lnTo>
                <a:pt x="75810" y="122365"/>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B3709802-E152-4C5E-B0C7-F8A2BB1942E4}">
      <dsp:nvSpPr>
        <dsp:cNvPr id="0" name=""/>
        <dsp:cNvSpPr/>
      </dsp:nvSpPr>
      <dsp:spPr>
        <a:xfrm>
          <a:off x="905857" y="487590"/>
          <a:ext cx="209951" cy="144058"/>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endParaRPr lang="en-US" sz="600" kern="1200" dirty="0"/>
        </a:p>
      </dsp:txBody>
      <dsp:txXfrm>
        <a:off x="905857" y="487590"/>
        <a:ext cx="209951" cy="144058"/>
      </dsp:txXfrm>
    </dsp:sp>
    <dsp:sp modelId="{7D8DA3AE-CA28-4500-98F5-07795A510384}">
      <dsp:nvSpPr>
        <dsp:cNvPr id="0" name=""/>
        <dsp:cNvSpPr/>
      </dsp:nvSpPr>
      <dsp:spPr>
        <a:xfrm>
          <a:off x="980743" y="365225"/>
          <a:ext cx="321786" cy="122365"/>
        </a:xfrm>
        <a:custGeom>
          <a:avLst/>
          <a:gdLst/>
          <a:ahLst/>
          <a:cxnLst/>
          <a:rect l="0" t="0" r="0" b="0"/>
          <a:pathLst>
            <a:path>
              <a:moveTo>
                <a:pt x="0" y="0"/>
              </a:moveTo>
              <a:lnTo>
                <a:pt x="0" y="61182"/>
              </a:lnTo>
              <a:lnTo>
                <a:pt x="321786" y="61182"/>
              </a:lnTo>
              <a:lnTo>
                <a:pt x="321786" y="122365"/>
              </a:lnTo>
            </a:path>
          </a:pathLst>
        </a:custGeom>
        <a:noFill/>
        <a:ln w="15875"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171AFA93-52C0-45FD-B574-733E44C59E1C}">
      <dsp:nvSpPr>
        <dsp:cNvPr id="0" name=""/>
        <dsp:cNvSpPr/>
      </dsp:nvSpPr>
      <dsp:spPr>
        <a:xfrm>
          <a:off x="1197554" y="487590"/>
          <a:ext cx="209951" cy="144058"/>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22860" tIns="22860" rIns="22860" bIns="22860" numCol="1" spcCol="1270" anchor="ctr" anchorCtr="0">
          <a:noAutofit/>
        </a:bodyPr>
        <a:lstStyle/>
        <a:p>
          <a:pPr lvl="0" algn="ctr" defTabSz="266700">
            <a:lnSpc>
              <a:spcPct val="90000"/>
            </a:lnSpc>
            <a:spcBef>
              <a:spcPct val="0"/>
            </a:spcBef>
            <a:spcAft>
              <a:spcPct val="35000"/>
            </a:spcAft>
          </a:pPr>
          <a:r>
            <a:rPr lang="en-US" sz="600" kern="1200" dirty="0" smtClean="0"/>
            <a:t> </a:t>
          </a:r>
          <a:endParaRPr lang="en-US" sz="600" kern="1200" dirty="0"/>
        </a:p>
      </dsp:txBody>
      <dsp:txXfrm>
        <a:off x="1197554" y="487590"/>
        <a:ext cx="209951" cy="14405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5" Type="http://schemas.openxmlformats.org/officeDocument/2006/relationships/image" Target="../media/image20.wmf"/><Relationship Id="rId4" Type="http://schemas.openxmlformats.org/officeDocument/2006/relationships/image" Target="../media/image1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4" Type="http://schemas.openxmlformats.org/officeDocument/2006/relationships/image" Target="../media/image2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58FA84-7C7F-4503-A28C-F4FCD1420ACB}" type="datetimeFigureOut">
              <a:rPr lang="en-US" smtClean="0"/>
              <a:pPr/>
              <a:t>1/29/2011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0BDC8F2-A8E8-47FB-A179-4C5B60E2B5C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1BB0FE-9C4B-4E0C-883C-024997A32618}" type="datetimeFigureOut">
              <a:rPr lang="en-US" smtClean="0"/>
              <a:pPr/>
              <a:t>1/29/2011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D93FFD-64DF-406E-889A-C24430C2EFD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2400" baseline="0" dirty="0" smtClean="0"/>
          </a:p>
        </p:txBody>
      </p:sp>
      <p:sp>
        <p:nvSpPr>
          <p:cNvPr id="4" name="Slide Number Placeholder 3"/>
          <p:cNvSpPr>
            <a:spLocks noGrp="1"/>
          </p:cNvSpPr>
          <p:nvPr>
            <p:ph type="sldNum" sz="quarter" idx="10"/>
          </p:nvPr>
        </p:nvSpPr>
        <p:spPr/>
        <p:txBody>
          <a:bodyPr/>
          <a:lstStyle/>
          <a:p>
            <a:fld id="{710F63A0-2521-40E9-84C0-FEDF28F30F78}"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smtClean="0"/>
          </a:p>
          <a:p>
            <a:r>
              <a:rPr lang="en-US" dirty="0" smtClean="0"/>
              <a:t>As</a:t>
            </a:r>
            <a:r>
              <a:rPr lang="en-US" baseline="0" dirty="0" smtClean="0"/>
              <a:t> you can see, the first dataset has most of the candidates as valid misconfigurations, while other datasets did not have as good results. So whether the system will be able to capture true misconfigurations or not completely depends on the choice of the reference dataset… how relevant the reference dataset is to subject dataset. </a:t>
            </a:r>
            <a:endParaRPr lang="en-US" dirty="0"/>
          </a:p>
        </p:txBody>
      </p:sp>
      <p:sp>
        <p:nvSpPr>
          <p:cNvPr id="4" name="Slide Number Placeholder 3"/>
          <p:cNvSpPr>
            <a:spLocks noGrp="1"/>
          </p:cNvSpPr>
          <p:nvPr>
            <p:ph type="sldNum" sz="quarter" idx="10"/>
          </p:nvPr>
        </p:nvSpPr>
        <p:spPr/>
        <p:txBody>
          <a:bodyPr/>
          <a:lstStyle/>
          <a:p>
            <a:fld id="{ADD93FFD-64DF-406E-889A-C24430C2EFDD}" type="slidenum">
              <a:rPr lang="en-US" smtClean="0"/>
              <a:pPr/>
              <a:t>21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smtClean="0"/>
          </a:p>
          <a:p>
            <a:r>
              <a:rPr lang="en-US" dirty="0" smtClean="0"/>
              <a:t>As</a:t>
            </a:r>
            <a:r>
              <a:rPr lang="en-US" baseline="0" dirty="0" smtClean="0"/>
              <a:t> you can see, the first dataset has most of the candidates as valid misconfigurations, while other datasets did not have as good results. So whether the system will be able to capture true misconfigurations or not completely depends on the choice of the reference dataset… how relevant the reference dataset is to subject dataset. </a:t>
            </a:r>
            <a:endParaRPr lang="en-US" dirty="0"/>
          </a:p>
        </p:txBody>
      </p:sp>
      <p:sp>
        <p:nvSpPr>
          <p:cNvPr id="4" name="Slide Number Placeholder 3"/>
          <p:cNvSpPr>
            <a:spLocks noGrp="1"/>
          </p:cNvSpPr>
          <p:nvPr>
            <p:ph type="sldNum" sz="quarter" idx="10"/>
          </p:nvPr>
        </p:nvSpPr>
        <p:spPr/>
        <p:txBody>
          <a:bodyPr/>
          <a:lstStyle/>
          <a:p>
            <a:fld id="{ADD93FFD-64DF-406E-889A-C24430C2EFDD}" type="slidenum">
              <a:rPr lang="en-US" smtClean="0"/>
              <a:pPr/>
              <a:t>22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Though</a:t>
            </a:r>
            <a:r>
              <a:rPr lang="en-US" baseline="0" dirty="0" smtClean="0"/>
              <a:t> we use a simple algorithm to find our misconfiguration candidate, we find that we actually trap </a:t>
            </a:r>
            <a:r>
              <a:rPr lang="en-US" baseline="0" dirty="0" err="1" smtClean="0"/>
              <a:t>misconfigs</a:t>
            </a:r>
            <a:r>
              <a:rPr lang="en-US" baseline="0" dirty="0" smtClean="0"/>
              <a:t> that involved complex semantics</a:t>
            </a:r>
          </a:p>
          <a:p>
            <a:endParaRPr lang="en-US" dirty="0"/>
          </a:p>
        </p:txBody>
      </p:sp>
      <p:sp>
        <p:nvSpPr>
          <p:cNvPr id="4" name="Slide Number Placeholder 3"/>
          <p:cNvSpPr>
            <a:spLocks noGrp="1"/>
          </p:cNvSpPr>
          <p:nvPr>
            <p:ph type="sldNum" sz="quarter" idx="10"/>
          </p:nvPr>
        </p:nvSpPr>
        <p:spPr/>
        <p:txBody>
          <a:bodyPr/>
          <a:lstStyle/>
          <a:p>
            <a:fld id="{ADD93FFD-64DF-406E-889A-C24430C2EFDD}" type="slidenum">
              <a:rPr lang="en-US" smtClean="0"/>
              <a:pPr/>
              <a:t>23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End with a positive</a:t>
            </a:r>
            <a:r>
              <a:rPr lang="en-US" baseline="0" dirty="0" smtClean="0"/>
              <a:t> that we actually caught this many misconfigurations</a:t>
            </a:r>
            <a:endParaRPr lang="en-US" dirty="0"/>
          </a:p>
        </p:txBody>
      </p:sp>
      <p:sp>
        <p:nvSpPr>
          <p:cNvPr id="4" name="Slide Number Placeholder 3"/>
          <p:cNvSpPr>
            <a:spLocks noGrp="1"/>
          </p:cNvSpPr>
          <p:nvPr>
            <p:ph type="sldNum" sz="quarter" idx="10"/>
          </p:nvPr>
        </p:nvSpPr>
        <p:spPr/>
        <p:txBody>
          <a:bodyPr/>
          <a:lstStyle/>
          <a:p>
            <a:fld id="{ADD93FFD-64DF-406E-889A-C24430C2EFDD}" type="slidenum">
              <a:rPr lang="en-US" smtClean="0"/>
              <a:pPr/>
              <a:t>24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Bringing out generality RMC/test</a:t>
            </a:r>
            <a:r>
              <a:rPr lang="en-US" baseline="0" dirty="0" smtClean="0"/>
              <a:t> machine admin lists . </a:t>
            </a:r>
            <a:endParaRPr lang="en-US" dirty="0"/>
          </a:p>
        </p:txBody>
      </p:sp>
      <p:sp>
        <p:nvSpPr>
          <p:cNvPr id="4" name="Slide Number Placeholder 3"/>
          <p:cNvSpPr>
            <a:spLocks noGrp="1"/>
          </p:cNvSpPr>
          <p:nvPr>
            <p:ph type="sldNum" sz="quarter" idx="10"/>
          </p:nvPr>
        </p:nvSpPr>
        <p:spPr/>
        <p:txBody>
          <a:bodyPr/>
          <a:lstStyle/>
          <a:p>
            <a:fld id="{ADD93FFD-64DF-406E-889A-C24430C2EFDD}" type="slidenum">
              <a:rPr lang="en-US" smtClean="0"/>
              <a:pPr/>
              <a:t>27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Let me start with </a:t>
            </a:r>
            <a:r>
              <a:rPr lang="en-US" baseline="0" dirty="0" smtClean="0"/>
              <a:t>a motivating scenario where a tool like Baaz will be really helpful. Insider Threats. Dr Roger Johnston mentioned about insider threats being a big issue. So I don’t need to reiterate on that. I am just going point out a couple number from different surveys results. In 2007, </a:t>
            </a:r>
            <a:r>
              <a:rPr lang="en-US" baseline="0" dirty="0" err="1" smtClean="0"/>
              <a:t>PricewaterhouseCooper</a:t>
            </a:r>
            <a:r>
              <a:rPr lang="en-US" baseline="0" dirty="0" smtClean="0"/>
              <a:t> conducted a survey over about 7300 employees around the world and found out for any security incident in an </a:t>
            </a:r>
            <a:r>
              <a:rPr lang="en-US" baseline="0" dirty="0" err="1" smtClean="0"/>
              <a:t>organisation</a:t>
            </a:r>
            <a:r>
              <a:rPr lang="en-US" baseline="0" dirty="0" smtClean="0"/>
              <a:t>, there is a 69% chance that an insider was involved. Now there are multiple dimensions to it… some technical some human. On the technical side there are multiple reasons why insider threat is so high. One of them hinted by this other survey from Dartmouth, where they found that huge fraction of employees in an organization can have extra permissions. Sometimes even 90%. And obviously these extra permissions create enough scope for an insider to attack and do whatever they want. So the question is how are there so much extra permissions. Is managing these permissions so hard a job?</a:t>
            </a:r>
          </a:p>
          <a:p>
            <a:endParaRPr lang="en-US" baseline="0" dirty="0" smtClean="0"/>
          </a:p>
          <a:p>
            <a:r>
              <a:rPr lang="en-US" baseline="0" dirty="0" smtClean="0"/>
              <a:t>To understand this, let me walk you through the different problems that occur in access control mechanisms in practice.</a:t>
            </a:r>
          </a:p>
        </p:txBody>
      </p:sp>
      <p:sp>
        <p:nvSpPr>
          <p:cNvPr id="4" name="Slide Number Placeholder 3"/>
          <p:cNvSpPr>
            <a:spLocks noGrp="1"/>
          </p:cNvSpPr>
          <p:nvPr>
            <p:ph type="sldNum" sz="quarter" idx="10"/>
          </p:nvPr>
        </p:nvSpPr>
        <p:spPr/>
        <p:txBody>
          <a:bodyPr/>
          <a:lstStyle/>
          <a:p>
            <a:fld id="{ADD93FFD-64DF-406E-889A-C24430C2EFDD}"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Remove third one</a:t>
            </a:r>
            <a:endParaRPr lang="en-US" dirty="0"/>
          </a:p>
        </p:txBody>
      </p:sp>
      <p:sp>
        <p:nvSpPr>
          <p:cNvPr id="4" name="Slide Number Placeholder 3"/>
          <p:cNvSpPr>
            <a:spLocks noGrp="1"/>
          </p:cNvSpPr>
          <p:nvPr>
            <p:ph type="sldNum" sz="quarter" idx="10"/>
          </p:nvPr>
        </p:nvSpPr>
        <p:spPr/>
        <p:txBody>
          <a:bodyPr/>
          <a:lstStyle/>
          <a:p>
            <a:fld id="{ADD93FFD-64DF-406E-889A-C24430C2EFDD}"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we wanted</a:t>
            </a:r>
            <a:r>
              <a:rPr lang="en-US" baseline="0" dirty="0" smtClean="0"/>
              <a:t> to build a tool with the following design goals in mind. It should be able to find misconfiguration before they are exploited. It should be able to work even in the absence of any documented security policy. And of course it should be scalable to millions of resources and thousands of users that you see in any typical organization.</a:t>
            </a:r>
          </a:p>
          <a:p>
            <a:endParaRPr lang="en-US" baseline="0" dirty="0" smtClean="0"/>
          </a:p>
          <a:p>
            <a:r>
              <a:rPr lang="en-US" baseline="0" dirty="0" smtClean="0"/>
              <a:t>We developed Baaz based on these goals. So Baaz is an auditing tool that can scan access control permissions and find potential scenarios which may be misconfigurations. </a:t>
            </a:r>
          </a:p>
          <a:p>
            <a:endParaRPr lang="en-US" baseline="0" dirty="0" smtClean="0"/>
          </a:p>
          <a:p>
            <a:r>
              <a:rPr lang="en-US" baseline="0" dirty="0" smtClean="0"/>
              <a:t>Second, rather than checking whether the access permissions are correct according to some policy, it checks for inconsistent permissions. Hence it can work without any security policy</a:t>
            </a:r>
          </a:p>
          <a:p>
            <a:endParaRPr lang="en-US" baseline="0" dirty="0" smtClean="0"/>
          </a:p>
          <a:p>
            <a:r>
              <a:rPr lang="en-US" baseline="0" dirty="0" smtClean="0"/>
              <a:t>And of course, the algorithms used in Baaz are fast</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ADD93FFD-64DF-406E-889A-C24430C2EFDD}"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Baaz </a:t>
            </a:r>
            <a:r>
              <a:rPr lang="en-US" dirty="0" smtClean="0"/>
              <a:t>is audit </a:t>
            </a:r>
            <a:r>
              <a:rPr lang="en-US" dirty="0" err="1" smtClean="0"/>
              <a:t>misconfig</a:t>
            </a:r>
            <a:r>
              <a:rPr lang="en-US" baseline="0" dirty="0" smtClean="0"/>
              <a:t> tool, that takes as input two things …. </a:t>
            </a:r>
          </a:p>
          <a:p>
            <a:r>
              <a:rPr lang="en-US" baseline="0" dirty="0" smtClean="0"/>
              <a:t>The subject dataset </a:t>
            </a:r>
          </a:p>
          <a:p>
            <a:r>
              <a:rPr lang="en-US" baseline="0" dirty="0" smtClean="0"/>
              <a:t>And the reference dataset, we use as a golden set …</a:t>
            </a:r>
          </a:p>
          <a:p>
            <a:r>
              <a:rPr lang="en-US" baseline="0" dirty="0" smtClean="0"/>
              <a:t>In the absence </a:t>
            </a:r>
          </a:p>
          <a:p>
            <a:r>
              <a:rPr lang="en-US" dirty="0" smtClean="0"/>
              <a:t>In the relation matrix . One row for each</a:t>
            </a:r>
            <a:r>
              <a:rPr lang="en-US" baseline="0" dirty="0" smtClean="0"/>
              <a:t> user and one column for each object</a:t>
            </a:r>
          </a:p>
          <a:p>
            <a:r>
              <a:rPr lang="en-US" baseline="0" dirty="0" smtClean="0"/>
              <a:t>In the case of subject dataset </a:t>
            </a:r>
            <a:endParaRPr lang="en-US" dirty="0" smtClean="0"/>
          </a:p>
        </p:txBody>
      </p:sp>
      <p:sp>
        <p:nvSpPr>
          <p:cNvPr id="4" name="Slide Number Placeholder 3"/>
          <p:cNvSpPr>
            <a:spLocks noGrp="1"/>
          </p:cNvSpPr>
          <p:nvPr>
            <p:ph type="sldNum" sz="quarter" idx="10"/>
          </p:nvPr>
        </p:nvSpPr>
        <p:spPr/>
        <p:txBody>
          <a:bodyPr/>
          <a:lstStyle/>
          <a:p>
            <a:fld id="{ADD93FFD-64DF-406E-889A-C24430C2EFDD}" type="slidenum">
              <a:rPr lang="en-US" smtClean="0"/>
              <a:pPr/>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Back pointer</a:t>
            </a:r>
            <a:r>
              <a:rPr lang="en-US" baseline="0" dirty="0" smtClean="0"/>
              <a:t> to consistency stuff….. We use this ref group as a policy document to check whether the permission in the subject dataset are consistent with this policy or not.</a:t>
            </a:r>
            <a:endParaRPr lang="en-US" dirty="0"/>
          </a:p>
        </p:txBody>
      </p:sp>
      <p:sp>
        <p:nvSpPr>
          <p:cNvPr id="4" name="Slide Number Placeholder 3"/>
          <p:cNvSpPr>
            <a:spLocks noGrp="1"/>
          </p:cNvSpPr>
          <p:nvPr>
            <p:ph type="sldNum" sz="quarter" idx="10"/>
          </p:nvPr>
        </p:nvSpPr>
        <p:spPr/>
        <p:txBody>
          <a:bodyPr/>
          <a:lstStyle/>
          <a:p>
            <a:fld id="{ADD93FFD-64DF-406E-889A-C24430C2EFDD}" type="slidenum">
              <a:rPr lang="en-US" smtClean="0"/>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DD93FFD-64DF-406E-889A-C24430C2EFDD}" type="slidenum">
              <a:rPr lang="en-US" smtClean="0"/>
              <a:pPr/>
              <a:t>16</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Number the algorithm</a:t>
            </a:r>
            <a:r>
              <a:rPr lang="en-US" baseline="0" dirty="0" smtClean="0"/>
              <a:t> steps</a:t>
            </a:r>
          </a:p>
          <a:p>
            <a:endParaRPr lang="en-US" dirty="0"/>
          </a:p>
        </p:txBody>
      </p:sp>
      <p:sp>
        <p:nvSpPr>
          <p:cNvPr id="4" name="Slide Number Placeholder 3"/>
          <p:cNvSpPr>
            <a:spLocks noGrp="1"/>
          </p:cNvSpPr>
          <p:nvPr>
            <p:ph type="sldNum" sz="quarter" idx="10"/>
          </p:nvPr>
        </p:nvSpPr>
        <p:spPr/>
        <p:txBody>
          <a:bodyPr/>
          <a:lstStyle/>
          <a:p>
            <a:fld id="{ADD93FFD-64DF-406E-889A-C24430C2EFDD}" type="slidenum">
              <a:rPr lang="en-US" smtClean="0"/>
              <a:pPr/>
              <a:t>18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smtClean="0"/>
          </a:p>
          <a:p>
            <a:r>
              <a:rPr lang="en-US" dirty="0" smtClean="0"/>
              <a:t>As</a:t>
            </a:r>
            <a:r>
              <a:rPr lang="en-US" baseline="0" dirty="0" smtClean="0"/>
              <a:t> you can see, the first dataset has most of the candidates as valid misconfigurations, while other datasets did not have as good results. So whether the system will be able to capture true misconfigurations or not completely depends on the choice of the reference dataset… how relevant the reference dataset is to subject dataset. </a:t>
            </a:r>
            <a:endParaRPr lang="en-US" dirty="0"/>
          </a:p>
        </p:txBody>
      </p:sp>
      <p:sp>
        <p:nvSpPr>
          <p:cNvPr id="4" name="Slide Number Placeholder 3"/>
          <p:cNvSpPr>
            <a:spLocks noGrp="1"/>
          </p:cNvSpPr>
          <p:nvPr>
            <p:ph type="sldNum" sz="quarter" idx="10"/>
          </p:nvPr>
        </p:nvSpPr>
        <p:spPr/>
        <p:txBody>
          <a:bodyPr/>
          <a:lstStyle/>
          <a:p>
            <a:fld id="{ADD93FFD-64DF-406E-889A-C24430C2EFDD}" type="slidenum">
              <a:rPr lang="en-US" smtClean="0"/>
              <a:pPr/>
              <a:t>20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B7351E-7324-4AE8-88B8-7FF30E2715F0}" type="datetimeFigureOut">
              <a:rPr lang="en-US" smtClean="0"/>
              <a:pPr/>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BB39F3-A018-4CC0-AF7A-4690B4C9B69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B7351E-7324-4AE8-88B8-7FF30E2715F0}" type="datetimeFigureOut">
              <a:rPr lang="en-US" smtClean="0"/>
              <a:pPr/>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BB39F3-A018-4CC0-AF7A-4690B4C9B69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B7351E-7324-4AE8-88B8-7FF30E2715F0}" type="datetimeFigureOut">
              <a:rPr lang="en-US" smtClean="0"/>
              <a:pPr/>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BB39F3-A018-4CC0-AF7A-4690B4C9B69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lvl1pPr>
              <a:defRPr sz="4000" b="1">
                <a:solidFill>
                  <a:srgbClr val="0070C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295400"/>
            <a:ext cx="8229600" cy="5029200"/>
          </a:xfrm>
        </p:spPr>
        <p:txBody>
          <a:bodyPr>
            <a:normAutofit/>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0CB7351E-7324-4AE8-88B8-7FF30E2715F0}" type="datetimeFigureOut">
              <a:rPr lang="en-US" smtClean="0"/>
              <a:pPr/>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BB39F3-A018-4CC0-AF7A-4690B4C9B69C}" type="slidenum">
              <a:rPr lang="en-US" smtClean="0"/>
              <a:pPr/>
              <a:t>‹#›</a:t>
            </a:fld>
            <a:endParaRPr lang="en-US"/>
          </a:p>
        </p:txBody>
      </p:sp>
      <p:sp>
        <p:nvSpPr>
          <p:cNvPr id="8" name="Rectangle 7"/>
          <p:cNvSpPr/>
          <p:nvPr userDrawn="1"/>
        </p:nvSpPr>
        <p:spPr>
          <a:xfrm>
            <a:off x="228600" y="228600"/>
            <a:ext cx="8686800" cy="6400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B7351E-7324-4AE8-88B8-7FF30E2715F0}" type="datetimeFigureOut">
              <a:rPr lang="en-US" smtClean="0"/>
              <a:pPr/>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BB39F3-A018-4CC0-AF7A-4690B4C9B69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vert="horz" lIns="91440" tIns="45720" rIns="91440" bIns="45720" rtlCol="0" anchor="ctr">
            <a:normAutofit/>
          </a:bodyPr>
          <a:lstStyle>
            <a:lvl1pPr algn="ctr" defTabSz="914400" rtl="0" eaLnBrk="1" latinLnBrk="0" hangingPunct="1">
              <a:spcBef>
                <a:spcPct val="0"/>
              </a:spcBef>
              <a:buNone/>
              <a:defRPr lang="en-US" sz="4000" b="1" kern="1200">
                <a:solidFill>
                  <a:srgbClr val="0070C0"/>
                </a:solidFill>
                <a:latin typeface="+mj-lt"/>
                <a:ea typeface="+mj-ea"/>
                <a:cs typeface="+mj-cs"/>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B7351E-7324-4AE8-88B8-7FF30E2715F0}" type="datetimeFigureOut">
              <a:rPr lang="en-US" smtClean="0"/>
              <a:pPr/>
              <a:t>1/29/2011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BB39F3-A018-4CC0-AF7A-4690B4C9B69C}" type="slidenum">
              <a:rPr lang="en-US" smtClean="0"/>
              <a:pPr/>
              <a:t>‹#›</a:t>
            </a:fld>
            <a:endParaRPr lang="en-US"/>
          </a:p>
        </p:txBody>
      </p:sp>
      <p:sp>
        <p:nvSpPr>
          <p:cNvPr id="8" name="Rectangle 7"/>
          <p:cNvSpPr/>
          <p:nvPr userDrawn="1"/>
        </p:nvSpPr>
        <p:spPr>
          <a:xfrm>
            <a:off x="228600" y="228600"/>
            <a:ext cx="8686800" cy="6400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B7351E-7324-4AE8-88B8-7FF30E2715F0}" type="datetimeFigureOut">
              <a:rPr lang="en-US" smtClean="0"/>
              <a:pPr/>
              <a:t>1/29/2011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BB39F3-A018-4CC0-AF7A-4690B4C9B69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B7351E-7324-4AE8-88B8-7FF30E2715F0}" type="datetimeFigureOut">
              <a:rPr lang="en-US" smtClean="0"/>
              <a:pPr/>
              <a:t>1/29/2011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BB39F3-A018-4CC0-AF7A-4690B4C9B69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B7351E-7324-4AE8-88B8-7FF30E2715F0}" type="datetimeFigureOut">
              <a:rPr lang="en-US" smtClean="0"/>
              <a:pPr/>
              <a:t>1/29/2011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BB39F3-A018-4CC0-AF7A-4690B4C9B69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B7351E-7324-4AE8-88B8-7FF30E2715F0}" type="datetimeFigureOut">
              <a:rPr lang="en-US" smtClean="0"/>
              <a:pPr/>
              <a:t>1/29/2011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BB39F3-A018-4CC0-AF7A-4690B4C9B69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B7351E-7324-4AE8-88B8-7FF30E2715F0}" type="datetimeFigureOut">
              <a:rPr lang="en-US" smtClean="0"/>
              <a:pPr/>
              <a:t>1/29/2011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BB39F3-A018-4CC0-AF7A-4690B4C9B69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B7351E-7324-4AE8-88B8-7FF30E2715F0}" type="datetimeFigureOut">
              <a:rPr lang="en-US" smtClean="0"/>
              <a:pPr/>
              <a:t>1/29/2011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BB39F3-A018-4CC0-AF7A-4690B4C9B69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notesSlide" Target="../notesSlides/notesSlide8.xml"/><Relationship Id="rId7"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1.png"/><Relationship Id="rId5" Type="http://schemas.openxmlformats.org/officeDocument/2006/relationships/image" Target="../media/image7.png"/><Relationship Id="rId10" Type="http://schemas.openxmlformats.org/officeDocument/2006/relationships/oleObject" Target="../embeddings/oleObject2.bin"/><Relationship Id="rId4" Type="http://schemas.openxmlformats.org/officeDocument/2006/relationships/image" Target="../media/image6.png"/><Relationship Id="rId9" Type="http://schemas.openxmlformats.org/officeDocument/2006/relationships/oleObject" Target="../embeddings/oleObject1.bin"/></Relationships>
</file>

<file path=ppt/slides/_rels/slide19.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openxmlformats.org/officeDocument/2006/relationships/image" Target="../media/image15.jpeg"/></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wmf"/></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pwc.com/en_BE/be/publications/state-of-infsecurity-pwc-07.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mba.tuck.dartmouth.edu/digital/Research/ResearchProjects/DataFinancial.pdf"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3.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6.bin"/><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2.bin"/><Relationship Id="rId5" Type="http://schemas.openxmlformats.org/officeDocument/2006/relationships/oleObject" Target="../embeddings/oleObject11.bin"/><Relationship Id="rId4" Type="http://schemas.openxmlformats.org/officeDocument/2006/relationships/oleObject" Target="../embeddings/oleObject10.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998220"/>
            <a:ext cx="8229600" cy="2514599"/>
          </a:xfrm>
        </p:spPr>
        <p:txBody>
          <a:bodyPr>
            <a:noAutofit/>
          </a:bodyPr>
          <a:lstStyle/>
          <a:p>
            <a:r>
              <a:rPr lang="en-US" sz="8000" b="1" dirty="0" smtClean="0">
                <a:solidFill>
                  <a:srgbClr val="0070C0"/>
                </a:solidFill>
              </a:rPr>
              <a:t>Baaz</a:t>
            </a:r>
            <a:r>
              <a:rPr lang="en-US" sz="4800" b="1" dirty="0" smtClean="0">
                <a:solidFill>
                  <a:srgbClr val="0070C0"/>
                </a:solidFill>
              </a:rPr>
              <a:t/>
            </a:r>
            <a:br>
              <a:rPr lang="en-US" sz="4800" b="1" dirty="0" smtClean="0">
                <a:solidFill>
                  <a:srgbClr val="0070C0"/>
                </a:solidFill>
              </a:rPr>
            </a:br>
            <a:r>
              <a:rPr lang="en-US" sz="900" b="1" dirty="0" smtClean="0">
                <a:solidFill>
                  <a:srgbClr val="0070C0"/>
                </a:solidFill>
              </a:rPr>
              <a:t/>
            </a:r>
            <a:br>
              <a:rPr lang="en-US" sz="900" b="1" dirty="0" smtClean="0">
                <a:solidFill>
                  <a:srgbClr val="0070C0"/>
                </a:solidFill>
              </a:rPr>
            </a:br>
            <a:r>
              <a:rPr lang="en-US" sz="3200" b="1" dirty="0" smtClean="0">
                <a:solidFill>
                  <a:srgbClr val="0070C0"/>
                </a:solidFill>
              </a:rPr>
              <a:t>Finding Misconfigurations in Access Control</a:t>
            </a:r>
            <a:endParaRPr lang="en-US" sz="4800" b="1" dirty="0">
              <a:solidFill>
                <a:srgbClr val="0070C0"/>
              </a:solidFill>
            </a:endParaRPr>
          </a:p>
        </p:txBody>
      </p:sp>
      <p:sp>
        <p:nvSpPr>
          <p:cNvPr id="3" name="Subtitle 2"/>
          <p:cNvSpPr>
            <a:spLocks noGrp="1"/>
          </p:cNvSpPr>
          <p:nvPr>
            <p:ph type="subTitle" idx="1"/>
          </p:nvPr>
        </p:nvSpPr>
        <p:spPr>
          <a:xfrm>
            <a:off x="609600" y="3657600"/>
            <a:ext cx="7924800" cy="1066800"/>
          </a:xfrm>
        </p:spPr>
        <p:txBody>
          <a:bodyPr>
            <a:normAutofit/>
          </a:bodyPr>
          <a:lstStyle/>
          <a:p>
            <a:r>
              <a:rPr lang="en-US" sz="2800" i="1" dirty="0" smtClean="0">
                <a:solidFill>
                  <a:schemeClr val="tx1"/>
                </a:solidFill>
              </a:rPr>
              <a:t>Tathagata Das</a:t>
            </a:r>
            <a:r>
              <a:rPr lang="en-US" sz="2800" i="1" dirty="0" smtClean="0">
                <a:solidFill>
                  <a:schemeClr val="tx1">
                    <a:lumMod val="95000"/>
                    <a:lumOff val="5000"/>
                  </a:schemeClr>
                </a:solidFill>
              </a:rPr>
              <a:t>, Ranjita Bhagwan, Prasad Naldurg</a:t>
            </a:r>
            <a:endParaRPr lang="en-US" sz="2800" i="1" dirty="0">
              <a:solidFill>
                <a:schemeClr val="tx1">
                  <a:lumMod val="95000"/>
                  <a:lumOff val="5000"/>
                </a:schemeClr>
              </a:solidFill>
            </a:endParaRPr>
          </a:p>
        </p:txBody>
      </p:sp>
      <p:pic>
        <p:nvPicPr>
          <p:cNvPr id="5" name="Picture 7"/>
          <p:cNvPicPr>
            <a:picLocks noChangeAspect="1"/>
          </p:cNvPicPr>
          <p:nvPr/>
        </p:nvPicPr>
        <p:blipFill>
          <a:blip r:embed="rId3" cstate="print"/>
          <a:srcRect/>
          <a:stretch>
            <a:fillRect/>
          </a:stretch>
        </p:blipFill>
        <p:spPr bwMode="auto">
          <a:xfrm>
            <a:off x="3495675" y="5181600"/>
            <a:ext cx="2152650" cy="8731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5302887" y="3276600"/>
            <a:ext cx="1402713" cy="609600"/>
          </a:xfrm>
          <a:prstGeom prst="roundRect">
            <a:avLst/>
          </a:prstGeom>
          <a:solidFill>
            <a:srgbClr val="DAFFC1"/>
          </a:solidFill>
          <a:ln w="28575">
            <a:solidFill>
              <a:srgbClr val="00863D"/>
            </a:solidFill>
          </a:ln>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b="1" dirty="0" smtClean="0">
                <a:solidFill>
                  <a:srgbClr val="00863D"/>
                </a:solidFill>
              </a:rPr>
              <a:t>Group Mapping</a:t>
            </a:r>
          </a:p>
        </p:txBody>
      </p:sp>
      <p:cxnSp>
        <p:nvCxnSpPr>
          <p:cNvPr id="23" name="Straight Arrow Connector 22"/>
          <p:cNvCxnSpPr/>
          <p:nvPr/>
        </p:nvCxnSpPr>
        <p:spPr>
          <a:xfrm>
            <a:off x="1371600" y="2566883"/>
            <a:ext cx="106680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1371600" y="3632095"/>
            <a:ext cx="106680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smtClean="0"/>
              <a:t>Baaz: Algorithm</a:t>
            </a:r>
            <a:endParaRPr lang="en-US" dirty="0"/>
          </a:p>
        </p:txBody>
      </p:sp>
      <p:sp>
        <p:nvSpPr>
          <p:cNvPr id="20" name="Content Placeholder 19"/>
          <p:cNvSpPr>
            <a:spLocks noGrp="1"/>
          </p:cNvSpPr>
          <p:nvPr>
            <p:ph idx="1"/>
          </p:nvPr>
        </p:nvSpPr>
        <p:spPr>
          <a:xfrm>
            <a:off x="2514600" y="4800600"/>
            <a:ext cx="6172200" cy="1524000"/>
          </a:xfrm>
        </p:spPr>
        <p:txBody>
          <a:bodyPr>
            <a:normAutofit/>
          </a:bodyPr>
          <a:lstStyle/>
          <a:p>
            <a:pPr>
              <a:buNone/>
            </a:pPr>
            <a:r>
              <a:rPr lang="en-US" dirty="0" smtClean="0"/>
              <a:t>Focus of this presentation</a:t>
            </a:r>
          </a:p>
          <a:p>
            <a:r>
              <a:rPr lang="en-US" sz="2400" dirty="0" smtClean="0"/>
              <a:t>Matrix Reduction</a:t>
            </a:r>
          </a:p>
          <a:p>
            <a:r>
              <a:rPr lang="en-US" sz="2400" dirty="0" smtClean="0"/>
              <a:t>Group Mapping</a:t>
            </a:r>
            <a:endParaRPr lang="en-US" sz="2400" dirty="0"/>
          </a:p>
        </p:txBody>
      </p:sp>
      <p:sp>
        <p:nvSpPr>
          <p:cNvPr id="4" name="Rounded Rectangle 3"/>
          <p:cNvSpPr/>
          <p:nvPr/>
        </p:nvSpPr>
        <p:spPr>
          <a:xfrm>
            <a:off x="5302887" y="2262083"/>
            <a:ext cx="1402713" cy="609600"/>
          </a:xfrm>
          <a:prstGeom prst="roundRect">
            <a:avLst/>
          </a:prstGeom>
          <a:solidFill>
            <a:srgbClr val="DAFFC1"/>
          </a:solidFill>
          <a:ln w="28575">
            <a:solidFill>
              <a:srgbClr val="00863D"/>
            </a:solidFill>
          </a:ln>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b="1" dirty="0" smtClean="0">
                <a:solidFill>
                  <a:srgbClr val="00863D"/>
                </a:solidFill>
              </a:rPr>
              <a:t>Object Clustering</a:t>
            </a:r>
          </a:p>
        </p:txBody>
      </p:sp>
      <p:cxnSp>
        <p:nvCxnSpPr>
          <p:cNvPr id="6" name="Straight Arrow Connector 5"/>
          <p:cNvCxnSpPr/>
          <p:nvPr/>
        </p:nvCxnSpPr>
        <p:spPr>
          <a:xfrm>
            <a:off x="3886200" y="3656012"/>
            <a:ext cx="1416687"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7" name="Elbow Connector 6"/>
          <p:cNvCxnSpPr/>
          <p:nvPr/>
        </p:nvCxnSpPr>
        <p:spPr>
          <a:xfrm rot="16200000" flipH="1">
            <a:off x="4434840" y="2667000"/>
            <a:ext cx="946150" cy="793750"/>
          </a:xfrm>
          <a:prstGeom prst="bentConnector3">
            <a:avLst>
              <a:gd name="adj1" fmla="val 1000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8" name="Rounded Rectangle 7"/>
          <p:cNvSpPr/>
          <p:nvPr/>
        </p:nvSpPr>
        <p:spPr>
          <a:xfrm>
            <a:off x="2438401" y="2262083"/>
            <a:ext cx="1447799" cy="1676400"/>
          </a:xfrm>
          <a:prstGeom prst="roundRect">
            <a:avLst/>
          </a:prstGeom>
          <a:solidFill>
            <a:srgbClr val="DAFFC1"/>
          </a:solidFill>
          <a:ln w="28575">
            <a:solidFill>
              <a:srgbClr val="00863D"/>
            </a:solidFill>
          </a:ln>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b="1" dirty="0" smtClean="0">
                <a:solidFill>
                  <a:srgbClr val="00863D"/>
                </a:solidFill>
              </a:rPr>
              <a:t>Matrix Reduction</a:t>
            </a:r>
          </a:p>
        </p:txBody>
      </p:sp>
      <p:cxnSp>
        <p:nvCxnSpPr>
          <p:cNvPr id="12" name="Straight Arrow Connector 11"/>
          <p:cNvCxnSpPr>
            <a:endCxn id="4" idx="1"/>
          </p:cNvCxnSpPr>
          <p:nvPr/>
        </p:nvCxnSpPr>
        <p:spPr>
          <a:xfrm>
            <a:off x="3886200" y="2566883"/>
            <a:ext cx="1416687"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graphicFrame>
        <p:nvGraphicFramePr>
          <p:cNvPr id="14" name="Table 13"/>
          <p:cNvGraphicFramePr>
            <a:graphicFrameLocks noGrp="1"/>
          </p:cNvGraphicFramePr>
          <p:nvPr/>
        </p:nvGraphicFramePr>
        <p:xfrm>
          <a:off x="609602" y="2127749"/>
          <a:ext cx="1066798" cy="743934"/>
        </p:xfrm>
        <a:graphic>
          <a:graphicData uri="http://schemas.openxmlformats.org/drawingml/2006/table">
            <a:tbl>
              <a:tblPr firstRow="1" firstCol="1" bandRow="1">
                <a:tableStyleId>{22838BEF-8BB2-4498-84A7-C5851F593DF1}</a:tableStyleId>
              </a:tblPr>
              <a:tblGrid>
                <a:gridCol w="106214"/>
                <a:gridCol w="106214"/>
                <a:gridCol w="106214"/>
                <a:gridCol w="106214"/>
                <a:gridCol w="106214"/>
                <a:gridCol w="88511"/>
                <a:gridCol w="128575"/>
                <a:gridCol w="106214"/>
                <a:gridCol w="106214"/>
                <a:gridCol w="106214"/>
              </a:tblGrid>
              <a:tr h="123989">
                <a:tc>
                  <a:txBody>
                    <a:bodyPr/>
                    <a:lstStyle/>
                    <a:p>
                      <a:pPr marL="0" algn="l" defTabSz="914400" rtl="0" eaLnBrk="1" latinLnBrk="0" hangingPunct="1"/>
                      <a:endParaRPr lang="en-US" sz="800" kern="1200" dirty="0">
                        <a:ln>
                          <a:solidFill>
                            <a:schemeClr val="tx2">
                              <a:lumMod val="60000"/>
                              <a:lumOff val="40000"/>
                            </a:schemeClr>
                          </a:solidFill>
                        </a:ln>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2</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3</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4</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5</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6</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7</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8</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9</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r>
              <a:tr h="123989">
                <a:tc>
                  <a:txBody>
                    <a:bodyPr/>
                    <a:lstStyle/>
                    <a:p>
                      <a:pPr marL="0" algn="l" defTabSz="914400" rtl="0" eaLnBrk="1" latinLnBrk="0" hangingPunct="1"/>
                      <a:r>
                        <a:rPr lang="en-US" sz="800" b="1" kern="1200" dirty="0" smtClean="0">
                          <a:solidFill>
                            <a:schemeClr val="dk1"/>
                          </a:solidFill>
                          <a:latin typeface="+mn-lt"/>
                          <a:ea typeface="+mn-ea"/>
                          <a:cs typeface="+mn-cs"/>
                        </a:rPr>
                        <a:t>A</a:t>
                      </a:r>
                      <a:endParaRPr lang="en-US" sz="800" b="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solidFill>
                      <a:schemeClr val="bg1"/>
                    </a:solidFill>
                  </a:tcPr>
                </a:tc>
              </a:tr>
              <a:tr h="123989">
                <a:tc>
                  <a:txBody>
                    <a:bodyPr/>
                    <a:lstStyle/>
                    <a:p>
                      <a:pPr marL="0" algn="l" defTabSz="914400" rtl="0" eaLnBrk="1" latinLnBrk="0" hangingPunct="1"/>
                      <a:r>
                        <a:rPr lang="en-US" sz="800" b="1" kern="1200" dirty="0" smtClean="0">
                          <a:solidFill>
                            <a:schemeClr val="dk1"/>
                          </a:solidFill>
                          <a:latin typeface="+mn-lt"/>
                          <a:ea typeface="+mn-ea"/>
                          <a:cs typeface="+mn-cs"/>
                        </a:rPr>
                        <a:t>B</a:t>
                      </a:r>
                      <a:endParaRPr lang="en-US" sz="800" b="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lnR w="19050" cap="flat" cmpd="sng" algn="ctr">
                      <a:solidFill>
                        <a:schemeClr val="accent1"/>
                      </a:solidFill>
                      <a:prstDash val="solid"/>
                      <a:round/>
                      <a:headEnd type="none" w="med" len="med"/>
                      <a:tailEnd type="none" w="med" len="med"/>
                    </a:lnR>
                    <a:solidFill>
                      <a:schemeClr val="bg1"/>
                    </a:solidFill>
                  </a:tcPr>
                </a:tc>
              </a:tr>
              <a:tr h="123989">
                <a:tc>
                  <a:txBody>
                    <a:bodyPr/>
                    <a:lstStyle/>
                    <a:p>
                      <a:pPr marL="0" algn="l" defTabSz="914400" rtl="0" eaLnBrk="1" latinLnBrk="0" hangingPunct="1"/>
                      <a:r>
                        <a:rPr lang="en-US" sz="800" b="1" kern="1200" dirty="0" smtClean="0">
                          <a:solidFill>
                            <a:schemeClr val="dk1"/>
                          </a:solidFill>
                          <a:latin typeface="+mn-lt"/>
                          <a:ea typeface="+mn-ea"/>
                          <a:cs typeface="+mn-cs"/>
                        </a:rPr>
                        <a:t>C</a:t>
                      </a:r>
                      <a:endParaRPr lang="en-US" sz="800" b="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R w="19050" cap="flat" cmpd="sng" algn="ctr">
                      <a:solidFill>
                        <a:schemeClr val="accent1"/>
                      </a:solidFill>
                      <a:prstDash val="solid"/>
                      <a:round/>
                      <a:headEnd type="none" w="med" len="med"/>
                      <a:tailEnd type="none" w="med" len="med"/>
                    </a:lnR>
                    <a:solidFill>
                      <a:schemeClr val="bg1"/>
                    </a:solidFill>
                  </a:tcPr>
                </a:tc>
              </a:tr>
              <a:tr h="123989">
                <a:tc>
                  <a:txBody>
                    <a:bodyPr/>
                    <a:lstStyle/>
                    <a:p>
                      <a:pPr marL="0" algn="l" defTabSz="914400" rtl="0" eaLnBrk="1" latinLnBrk="0" hangingPunct="1"/>
                      <a:r>
                        <a:rPr lang="en-US" sz="800" b="1" kern="1200" dirty="0" smtClean="0">
                          <a:solidFill>
                            <a:schemeClr val="dk1"/>
                          </a:solidFill>
                          <a:latin typeface="+mn-lt"/>
                          <a:ea typeface="+mn-ea"/>
                          <a:cs typeface="+mn-cs"/>
                        </a:rPr>
                        <a:t>D</a:t>
                      </a:r>
                      <a:endParaRPr lang="en-US" sz="800" b="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R w="19050" cap="flat" cmpd="sng" algn="ctr">
                      <a:solidFill>
                        <a:schemeClr val="accent1"/>
                      </a:solidFill>
                      <a:prstDash val="solid"/>
                      <a:round/>
                      <a:headEnd type="none" w="med" len="med"/>
                      <a:tailEnd type="none" w="med" len="med"/>
                    </a:lnR>
                    <a:solidFill>
                      <a:schemeClr val="bg1"/>
                    </a:solidFill>
                  </a:tcPr>
                </a:tc>
              </a:tr>
              <a:tr h="123989">
                <a:tc>
                  <a:txBody>
                    <a:bodyPr/>
                    <a:lstStyle/>
                    <a:p>
                      <a:pPr marL="0" algn="l" defTabSz="914400" rtl="0" eaLnBrk="1" latinLnBrk="0" hangingPunct="1"/>
                      <a:r>
                        <a:rPr lang="en-US" sz="800" b="1" kern="1200" dirty="0" smtClean="0">
                          <a:solidFill>
                            <a:schemeClr val="dk1"/>
                          </a:solidFill>
                          <a:latin typeface="+mn-lt"/>
                          <a:ea typeface="+mn-ea"/>
                          <a:cs typeface="+mn-cs"/>
                        </a:rPr>
                        <a:t>E</a:t>
                      </a:r>
                      <a:endParaRPr lang="en-US" sz="800" b="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R w="19050" cap="flat" cmpd="sng" algn="ctr">
                      <a:solidFill>
                        <a:schemeClr val="accent1"/>
                      </a:solidFill>
                      <a:prstDash val="solid"/>
                      <a:round/>
                      <a:headEnd type="none" w="med" len="med"/>
                      <a:tailEnd type="none" w="med" len="med"/>
                    </a:lnR>
                    <a:lnB w="19050" cap="flat" cmpd="sng" algn="ctr">
                      <a:solidFill>
                        <a:schemeClr val="accent1"/>
                      </a:solidFill>
                      <a:prstDash val="solid"/>
                      <a:round/>
                      <a:headEnd type="none" w="med" len="med"/>
                      <a:tailEnd type="none" w="med" len="med"/>
                    </a:lnB>
                    <a:solidFill>
                      <a:schemeClr val="bg1"/>
                    </a:solidFill>
                  </a:tcPr>
                </a:tc>
              </a:tr>
            </a:tbl>
          </a:graphicData>
        </a:graphic>
      </p:graphicFrame>
      <p:graphicFrame>
        <p:nvGraphicFramePr>
          <p:cNvPr id="15" name="Table 14"/>
          <p:cNvGraphicFramePr>
            <a:graphicFrameLocks noGrp="1"/>
          </p:cNvGraphicFramePr>
          <p:nvPr/>
        </p:nvGraphicFramePr>
        <p:xfrm>
          <a:off x="609602" y="3328883"/>
          <a:ext cx="1066798" cy="743934"/>
        </p:xfrm>
        <a:graphic>
          <a:graphicData uri="http://schemas.openxmlformats.org/drawingml/2006/table">
            <a:tbl>
              <a:tblPr firstRow="1" firstCol="1" bandRow="1">
                <a:tableStyleId>{22838BEF-8BB2-4498-84A7-C5851F593DF1}</a:tableStyleId>
              </a:tblPr>
              <a:tblGrid>
                <a:gridCol w="106214"/>
                <a:gridCol w="106214"/>
                <a:gridCol w="106214"/>
                <a:gridCol w="106214"/>
                <a:gridCol w="106214"/>
                <a:gridCol w="88511"/>
                <a:gridCol w="128575"/>
                <a:gridCol w="106214"/>
                <a:gridCol w="106214"/>
                <a:gridCol w="106214"/>
              </a:tblGrid>
              <a:tr h="123989">
                <a:tc>
                  <a:txBody>
                    <a:bodyPr/>
                    <a:lstStyle/>
                    <a:p>
                      <a:pPr marL="0" algn="l" defTabSz="914400" rtl="0" eaLnBrk="1" latinLnBrk="0" hangingPunct="1"/>
                      <a:endParaRPr lang="en-US" sz="800" kern="1200" dirty="0">
                        <a:ln>
                          <a:solidFill>
                            <a:schemeClr val="tx2">
                              <a:lumMod val="60000"/>
                              <a:lumOff val="40000"/>
                            </a:schemeClr>
                          </a:solidFill>
                        </a:ln>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2</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3</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4</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5</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6</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7</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8</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9</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r>
              <a:tr h="123989">
                <a:tc>
                  <a:txBody>
                    <a:bodyPr/>
                    <a:lstStyle/>
                    <a:p>
                      <a:pPr marL="0" algn="l" defTabSz="914400" rtl="0" eaLnBrk="1" latinLnBrk="0" hangingPunct="1"/>
                      <a:r>
                        <a:rPr lang="en-US" sz="800" b="1" kern="1200" dirty="0" smtClean="0">
                          <a:solidFill>
                            <a:schemeClr val="dk1"/>
                          </a:solidFill>
                          <a:latin typeface="+mn-lt"/>
                          <a:ea typeface="+mn-ea"/>
                          <a:cs typeface="+mn-cs"/>
                        </a:rPr>
                        <a:t>A</a:t>
                      </a:r>
                      <a:endParaRPr lang="en-US" sz="800" b="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solidFill>
                      <a:schemeClr val="bg1"/>
                    </a:solidFill>
                  </a:tcPr>
                </a:tc>
              </a:tr>
              <a:tr h="123989">
                <a:tc>
                  <a:txBody>
                    <a:bodyPr/>
                    <a:lstStyle/>
                    <a:p>
                      <a:pPr marL="0" algn="l" defTabSz="914400" rtl="0" eaLnBrk="1" latinLnBrk="0" hangingPunct="1"/>
                      <a:r>
                        <a:rPr lang="en-US" sz="800" b="1" kern="1200" dirty="0" smtClean="0">
                          <a:solidFill>
                            <a:schemeClr val="dk1"/>
                          </a:solidFill>
                          <a:latin typeface="+mn-lt"/>
                          <a:ea typeface="+mn-ea"/>
                          <a:cs typeface="+mn-cs"/>
                        </a:rPr>
                        <a:t>B</a:t>
                      </a:r>
                      <a:endParaRPr lang="en-US" sz="800" b="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lnR w="19050" cap="flat" cmpd="sng" algn="ctr">
                      <a:solidFill>
                        <a:schemeClr val="accent1"/>
                      </a:solidFill>
                      <a:prstDash val="solid"/>
                      <a:round/>
                      <a:headEnd type="none" w="med" len="med"/>
                      <a:tailEnd type="none" w="med" len="med"/>
                    </a:lnR>
                    <a:solidFill>
                      <a:schemeClr val="bg1"/>
                    </a:solidFill>
                  </a:tcPr>
                </a:tc>
              </a:tr>
              <a:tr h="123989">
                <a:tc>
                  <a:txBody>
                    <a:bodyPr/>
                    <a:lstStyle/>
                    <a:p>
                      <a:pPr marL="0" algn="l" defTabSz="914400" rtl="0" eaLnBrk="1" latinLnBrk="0" hangingPunct="1"/>
                      <a:r>
                        <a:rPr lang="en-US" sz="800" b="1" kern="1200" dirty="0" smtClean="0">
                          <a:solidFill>
                            <a:schemeClr val="dk1"/>
                          </a:solidFill>
                          <a:latin typeface="+mn-lt"/>
                          <a:ea typeface="+mn-ea"/>
                          <a:cs typeface="+mn-cs"/>
                        </a:rPr>
                        <a:t>C</a:t>
                      </a:r>
                      <a:endParaRPr lang="en-US" sz="800" b="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R w="19050" cap="flat" cmpd="sng" algn="ctr">
                      <a:solidFill>
                        <a:schemeClr val="accent1"/>
                      </a:solidFill>
                      <a:prstDash val="solid"/>
                      <a:round/>
                      <a:headEnd type="none" w="med" len="med"/>
                      <a:tailEnd type="none" w="med" len="med"/>
                    </a:lnR>
                    <a:solidFill>
                      <a:schemeClr val="bg1"/>
                    </a:solidFill>
                  </a:tcPr>
                </a:tc>
              </a:tr>
              <a:tr h="123989">
                <a:tc>
                  <a:txBody>
                    <a:bodyPr/>
                    <a:lstStyle/>
                    <a:p>
                      <a:pPr marL="0" algn="l" defTabSz="914400" rtl="0" eaLnBrk="1" latinLnBrk="0" hangingPunct="1"/>
                      <a:r>
                        <a:rPr lang="en-US" sz="800" b="1" kern="1200" dirty="0" smtClean="0">
                          <a:solidFill>
                            <a:schemeClr val="dk1"/>
                          </a:solidFill>
                          <a:latin typeface="+mn-lt"/>
                          <a:ea typeface="+mn-ea"/>
                          <a:cs typeface="+mn-cs"/>
                        </a:rPr>
                        <a:t>D</a:t>
                      </a:r>
                      <a:endParaRPr lang="en-US" sz="800" b="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R w="19050" cap="flat" cmpd="sng" algn="ctr">
                      <a:solidFill>
                        <a:schemeClr val="accent1"/>
                      </a:solidFill>
                      <a:prstDash val="solid"/>
                      <a:round/>
                      <a:headEnd type="none" w="med" len="med"/>
                      <a:tailEnd type="none" w="med" len="med"/>
                    </a:lnR>
                    <a:solidFill>
                      <a:schemeClr val="bg1"/>
                    </a:solidFill>
                  </a:tcPr>
                </a:tc>
              </a:tr>
              <a:tr h="123989">
                <a:tc>
                  <a:txBody>
                    <a:bodyPr/>
                    <a:lstStyle/>
                    <a:p>
                      <a:pPr marL="0" algn="l" defTabSz="914400" rtl="0" eaLnBrk="1" latinLnBrk="0" hangingPunct="1"/>
                      <a:r>
                        <a:rPr lang="en-US" sz="800" b="1" kern="1200" dirty="0" smtClean="0">
                          <a:solidFill>
                            <a:schemeClr val="dk1"/>
                          </a:solidFill>
                          <a:latin typeface="+mn-lt"/>
                          <a:ea typeface="+mn-ea"/>
                          <a:cs typeface="+mn-cs"/>
                        </a:rPr>
                        <a:t>E</a:t>
                      </a:r>
                      <a:endParaRPr lang="en-US" sz="800" b="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R w="19050" cap="flat" cmpd="sng" algn="ctr">
                      <a:solidFill>
                        <a:schemeClr val="accent1"/>
                      </a:solidFill>
                      <a:prstDash val="solid"/>
                      <a:round/>
                      <a:headEnd type="none" w="med" len="med"/>
                      <a:tailEnd type="none" w="med" len="med"/>
                    </a:lnR>
                    <a:lnB w="19050" cap="flat" cmpd="sng" algn="ctr">
                      <a:solidFill>
                        <a:schemeClr val="accent1"/>
                      </a:solidFill>
                      <a:prstDash val="solid"/>
                      <a:round/>
                      <a:headEnd type="none" w="med" len="med"/>
                      <a:tailEnd type="none" w="med" len="med"/>
                    </a:lnB>
                    <a:solidFill>
                      <a:schemeClr val="bg1"/>
                    </a:solidFill>
                  </a:tcPr>
                </a:tc>
              </a:tr>
            </a:tbl>
          </a:graphicData>
        </a:graphic>
      </p:graphicFrame>
      <p:sp>
        <p:nvSpPr>
          <p:cNvPr id="21" name="Snip Single Corner Rectangle 20"/>
          <p:cNvSpPr/>
          <p:nvPr/>
        </p:nvSpPr>
        <p:spPr bwMode="auto">
          <a:xfrm>
            <a:off x="762002" y="1576283"/>
            <a:ext cx="718632" cy="426525"/>
          </a:xfrm>
          <a:prstGeom prst="snip1Rect">
            <a:avLst>
              <a:gd name="adj" fmla="val 19928"/>
            </a:avLst>
          </a:prstGeom>
          <a:noFill/>
          <a:ln w="9525" cap="flat" cmpd="sng" algn="ctr">
            <a:noFill/>
            <a:prstDash val="solid"/>
          </a:ln>
          <a:effectLst/>
        </p:spPr>
        <p:txBody>
          <a:bodyPr wrap="none" tIns="0" rIns="0" bIns="0" anchor="ctr"/>
          <a:lstStyle/>
          <a:p>
            <a:pPr algn="ctr" eaLnBrk="1" fontAlgn="auto" hangingPunct="1">
              <a:spcBef>
                <a:spcPts val="0"/>
              </a:spcBef>
              <a:spcAft>
                <a:spcPts val="0"/>
              </a:spcAft>
              <a:defRPr/>
            </a:pPr>
            <a:r>
              <a:rPr lang="en-US" sz="2000" b="1" dirty="0" smtClean="0">
                <a:solidFill>
                  <a:srgbClr val="000000"/>
                </a:solidFill>
                <a:latin typeface="Calibri"/>
                <a:ea typeface="+mn-ea"/>
              </a:rPr>
              <a:t>Subject</a:t>
            </a:r>
          </a:p>
          <a:p>
            <a:pPr algn="ctr" eaLnBrk="1" fontAlgn="auto" hangingPunct="1">
              <a:spcBef>
                <a:spcPts val="0"/>
              </a:spcBef>
              <a:spcAft>
                <a:spcPts val="0"/>
              </a:spcAft>
              <a:defRPr/>
            </a:pPr>
            <a:r>
              <a:rPr lang="en-US" sz="2000" b="1" dirty="0" smtClean="0">
                <a:solidFill>
                  <a:srgbClr val="000000"/>
                </a:solidFill>
                <a:latin typeface="Calibri"/>
                <a:ea typeface="+mn-ea"/>
              </a:rPr>
              <a:t>Relation Matrix</a:t>
            </a:r>
          </a:p>
        </p:txBody>
      </p:sp>
      <p:sp>
        <p:nvSpPr>
          <p:cNvPr id="22" name="Snip Single Corner Rectangle 21"/>
          <p:cNvSpPr/>
          <p:nvPr/>
        </p:nvSpPr>
        <p:spPr bwMode="auto">
          <a:xfrm>
            <a:off x="762002" y="4167083"/>
            <a:ext cx="718632" cy="426525"/>
          </a:xfrm>
          <a:prstGeom prst="snip1Rect">
            <a:avLst>
              <a:gd name="adj" fmla="val 19928"/>
            </a:avLst>
          </a:prstGeom>
          <a:noFill/>
          <a:ln w="9525" cap="flat" cmpd="sng" algn="ctr">
            <a:noFill/>
            <a:prstDash val="solid"/>
          </a:ln>
          <a:effectLst/>
        </p:spPr>
        <p:txBody>
          <a:bodyPr wrap="none" tIns="0" rIns="0" bIns="0" anchor="ctr"/>
          <a:lstStyle/>
          <a:p>
            <a:pPr algn="ctr" eaLnBrk="1" fontAlgn="auto" hangingPunct="1">
              <a:spcBef>
                <a:spcPts val="0"/>
              </a:spcBef>
              <a:spcAft>
                <a:spcPts val="0"/>
              </a:spcAft>
              <a:defRPr/>
            </a:pPr>
            <a:r>
              <a:rPr lang="en-US" sz="2000" b="1" dirty="0" smtClean="0">
                <a:solidFill>
                  <a:srgbClr val="000000"/>
                </a:solidFill>
                <a:latin typeface="Calibri"/>
                <a:ea typeface="+mn-ea"/>
              </a:rPr>
              <a:t>Reference</a:t>
            </a:r>
          </a:p>
          <a:p>
            <a:pPr algn="ctr" eaLnBrk="1" fontAlgn="auto" hangingPunct="1">
              <a:spcBef>
                <a:spcPts val="0"/>
              </a:spcBef>
              <a:spcAft>
                <a:spcPts val="0"/>
              </a:spcAft>
              <a:defRPr/>
            </a:pPr>
            <a:r>
              <a:rPr lang="en-US" sz="2000" b="1" dirty="0" smtClean="0">
                <a:solidFill>
                  <a:srgbClr val="000000"/>
                </a:solidFill>
                <a:latin typeface="Calibri"/>
                <a:ea typeface="+mn-ea"/>
              </a:rPr>
              <a:t>Relation Matrix</a:t>
            </a:r>
          </a:p>
        </p:txBody>
      </p:sp>
      <p:sp>
        <p:nvSpPr>
          <p:cNvPr id="27" name="Snip Single Corner Rectangle 26"/>
          <p:cNvSpPr/>
          <p:nvPr/>
        </p:nvSpPr>
        <p:spPr bwMode="auto">
          <a:xfrm>
            <a:off x="4191000" y="1905000"/>
            <a:ext cx="718632" cy="426525"/>
          </a:xfrm>
          <a:prstGeom prst="snip1Rect">
            <a:avLst>
              <a:gd name="adj" fmla="val 19928"/>
            </a:avLst>
          </a:prstGeom>
          <a:noFill/>
          <a:ln w="9525" cap="flat" cmpd="sng" algn="ctr">
            <a:noFill/>
            <a:prstDash val="solid"/>
          </a:ln>
          <a:effectLst/>
        </p:spPr>
        <p:txBody>
          <a:bodyPr wrap="none" tIns="0" rIns="0" bIns="0" anchor="ctr"/>
          <a:lstStyle/>
          <a:p>
            <a:pPr algn="ctr" eaLnBrk="1" fontAlgn="auto" hangingPunct="1">
              <a:spcBef>
                <a:spcPts val="0"/>
              </a:spcBef>
              <a:spcAft>
                <a:spcPts val="0"/>
              </a:spcAft>
              <a:defRPr/>
            </a:pPr>
            <a:r>
              <a:rPr lang="en-US" sz="2000" b="1" dirty="0" smtClean="0">
                <a:solidFill>
                  <a:srgbClr val="000000"/>
                </a:solidFill>
                <a:latin typeface="Calibri"/>
                <a:ea typeface="+mn-ea"/>
              </a:rPr>
              <a:t>Summary</a:t>
            </a:r>
          </a:p>
          <a:p>
            <a:pPr algn="ctr" eaLnBrk="1" fontAlgn="auto" hangingPunct="1">
              <a:spcBef>
                <a:spcPts val="0"/>
              </a:spcBef>
              <a:spcAft>
                <a:spcPts val="0"/>
              </a:spcAft>
              <a:defRPr/>
            </a:pPr>
            <a:r>
              <a:rPr lang="en-US" sz="2000" b="1" dirty="0" smtClean="0">
                <a:solidFill>
                  <a:srgbClr val="000000"/>
                </a:solidFill>
                <a:latin typeface="Calibri"/>
                <a:ea typeface="+mn-ea"/>
              </a:rPr>
              <a:t>Statements</a:t>
            </a:r>
          </a:p>
        </p:txBody>
      </p:sp>
      <p:sp>
        <p:nvSpPr>
          <p:cNvPr id="28" name="Snip Single Corner Rectangle 27"/>
          <p:cNvSpPr/>
          <p:nvPr/>
        </p:nvSpPr>
        <p:spPr bwMode="auto">
          <a:xfrm>
            <a:off x="4191000" y="3840675"/>
            <a:ext cx="718632" cy="426525"/>
          </a:xfrm>
          <a:prstGeom prst="snip1Rect">
            <a:avLst>
              <a:gd name="adj" fmla="val 19928"/>
            </a:avLst>
          </a:prstGeom>
          <a:noFill/>
          <a:ln w="9525" cap="flat" cmpd="sng" algn="ctr">
            <a:noFill/>
            <a:prstDash val="solid"/>
          </a:ln>
          <a:effectLst/>
        </p:spPr>
        <p:txBody>
          <a:bodyPr wrap="none" tIns="0" rIns="0" bIns="0" anchor="ctr"/>
          <a:lstStyle/>
          <a:p>
            <a:pPr algn="ctr" eaLnBrk="1" fontAlgn="auto" hangingPunct="1">
              <a:spcBef>
                <a:spcPts val="0"/>
              </a:spcBef>
              <a:spcAft>
                <a:spcPts val="0"/>
              </a:spcAft>
              <a:defRPr/>
            </a:pPr>
            <a:r>
              <a:rPr lang="en-US" sz="2000" b="1" dirty="0" smtClean="0">
                <a:solidFill>
                  <a:srgbClr val="000000"/>
                </a:solidFill>
                <a:latin typeface="Calibri"/>
                <a:ea typeface="+mn-ea"/>
              </a:rPr>
              <a:t>Reference</a:t>
            </a:r>
          </a:p>
          <a:p>
            <a:pPr algn="ctr" eaLnBrk="1" fontAlgn="auto" hangingPunct="1">
              <a:spcBef>
                <a:spcPts val="0"/>
              </a:spcBef>
              <a:spcAft>
                <a:spcPts val="0"/>
              </a:spcAft>
              <a:defRPr/>
            </a:pPr>
            <a:r>
              <a:rPr lang="en-US" sz="2000" b="1" dirty="0" smtClean="0">
                <a:solidFill>
                  <a:srgbClr val="000000"/>
                </a:solidFill>
                <a:latin typeface="Calibri"/>
                <a:ea typeface="+mn-ea"/>
              </a:rPr>
              <a:t>Groups</a:t>
            </a:r>
          </a:p>
        </p:txBody>
      </p:sp>
      <p:sp>
        <p:nvSpPr>
          <p:cNvPr id="39" name="Rounded Rectangle 38"/>
          <p:cNvSpPr/>
          <p:nvPr/>
        </p:nvSpPr>
        <p:spPr>
          <a:xfrm>
            <a:off x="7315200" y="2592222"/>
            <a:ext cx="1371600" cy="990600"/>
          </a:xfrm>
          <a:prstGeom prst="roundRect">
            <a:avLst/>
          </a:prstGeom>
          <a:solidFill>
            <a:srgbClr val="F4FC8E"/>
          </a:solidFill>
          <a:ln w="28575">
            <a:solidFill>
              <a:schemeClr val="accent6">
                <a:lumMod val="50000"/>
              </a:schemeClr>
            </a:solidFill>
          </a:ln>
          <a:effectLst/>
        </p:spPr>
        <p:style>
          <a:lnRef idx="1">
            <a:schemeClr val="accent3"/>
          </a:lnRef>
          <a:fillRef idx="2">
            <a:schemeClr val="accent3"/>
          </a:fillRef>
          <a:effectRef idx="1">
            <a:schemeClr val="accent3"/>
          </a:effectRef>
          <a:fontRef idx="minor">
            <a:schemeClr val="dk1"/>
          </a:fontRef>
        </p:style>
        <p:txBody>
          <a:bodyPr wrap="none" lIns="0" tIns="0" rIns="0" bIns="0" rtlCol="0" anchor="ctr" anchorCtr="0"/>
          <a:lstStyle/>
          <a:p>
            <a:pPr algn="ctr"/>
            <a:r>
              <a:rPr lang="en-US" b="1" dirty="0" err="1" smtClean="0">
                <a:solidFill>
                  <a:schemeClr val="accent6">
                    <a:lumMod val="50000"/>
                  </a:schemeClr>
                </a:solidFill>
              </a:rPr>
              <a:t>Misconfig</a:t>
            </a:r>
            <a:endParaRPr lang="en-US" b="1" dirty="0" smtClean="0">
              <a:solidFill>
                <a:schemeClr val="accent6">
                  <a:lumMod val="50000"/>
                </a:schemeClr>
              </a:solidFill>
            </a:endParaRPr>
          </a:p>
          <a:p>
            <a:pPr algn="ctr"/>
            <a:r>
              <a:rPr lang="en-US" b="1" dirty="0" smtClean="0">
                <a:solidFill>
                  <a:schemeClr val="accent6">
                    <a:lumMod val="50000"/>
                  </a:schemeClr>
                </a:solidFill>
              </a:rPr>
              <a:t>Candidates</a:t>
            </a:r>
          </a:p>
        </p:txBody>
      </p:sp>
      <p:cxnSp>
        <p:nvCxnSpPr>
          <p:cNvPr id="44" name="Elbow Connector 43"/>
          <p:cNvCxnSpPr>
            <a:stCxn id="5" idx="3"/>
            <a:endCxn id="39" idx="1"/>
          </p:cNvCxnSpPr>
          <p:nvPr/>
        </p:nvCxnSpPr>
        <p:spPr>
          <a:xfrm flipV="1">
            <a:off x="6705600" y="3087522"/>
            <a:ext cx="609600" cy="493878"/>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5" name="Elbow Connector 44"/>
          <p:cNvCxnSpPr>
            <a:stCxn id="4" idx="3"/>
            <a:endCxn id="39" idx="1"/>
          </p:cNvCxnSpPr>
          <p:nvPr/>
        </p:nvCxnSpPr>
        <p:spPr>
          <a:xfrm>
            <a:off x="6705600" y="2566883"/>
            <a:ext cx="609600" cy="520639"/>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Datasets</a:t>
            </a:r>
            <a:endParaRPr lang="en-US" dirty="0"/>
          </a:p>
        </p:txBody>
      </p:sp>
      <p:sp>
        <p:nvSpPr>
          <p:cNvPr id="9" name="Content Placeholder 8"/>
          <p:cNvSpPr>
            <a:spLocks noGrp="1"/>
          </p:cNvSpPr>
          <p:nvPr>
            <p:ph idx="1"/>
          </p:nvPr>
        </p:nvSpPr>
        <p:spPr>
          <a:xfrm>
            <a:off x="457200" y="4114800"/>
            <a:ext cx="8229600" cy="2209800"/>
          </a:xfrm>
        </p:spPr>
        <p:txBody>
          <a:bodyPr/>
          <a:lstStyle/>
          <a:p>
            <a:r>
              <a:rPr lang="en-US" b="1" dirty="0" smtClean="0"/>
              <a:t>A – H</a:t>
            </a:r>
            <a:r>
              <a:rPr lang="en-US" dirty="0" smtClean="0"/>
              <a:t>: Users</a:t>
            </a:r>
          </a:p>
          <a:p>
            <a:r>
              <a:rPr lang="en-US" b="1" dirty="0" smtClean="0"/>
              <a:t>1 – 13</a:t>
            </a:r>
            <a:r>
              <a:rPr lang="en-US" dirty="0" smtClean="0"/>
              <a:t>: Resources (shared folders, databases, etc)</a:t>
            </a:r>
          </a:p>
          <a:p>
            <a:r>
              <a:rPr lang="en-US" b="1" i="1" dirty="0" smtClean="0"/>
              <a:t>W – Z</a:t>
            </a:r>
            <a:r>
              <a:rPr lang="en-US" dirty="0" smtClean="0"/>
              <a:t>: Groups (org. hierarchy, security groups, etc)</a:t>
            </a:r>
            <a:endParaRPr lang="en-US" dirty="0"/>
          </a:p>
        </p:txBody>
      </p:sp>
      <p:graphicFrame>
        <p:nvGraphicFramePr>
          <p:cNvPr id="5" name="Table 4"/>
          <p:cNvGraphicFramePr>
            <a:graphicFrameLocks noGrp="1"/>
          </p:cNvGraphicFramePr>
          <p:nvPr/>
        </p:nvGraphicFramePr>
        <p:xfrm>
          <a:off x="914400" y="1295400"/>
          <a:ext cx="3429006" cy="1828800"/>
        </p:xfrm>
        <a:graphic>
          <a:graphicData uri="http://schemas.openxmlformats.org/drawingml/2006/table">
            <a:tbl>
              <a:tblPr firstRow="1" firstCol="1" bandRow="1">
                <a:tableStyleId>{22838BEF-8BB2-4498-84A7-C5851F593DF1}</a:tableStyleId>
              </a:tblPr>
              <a:tblGrid>
                <a:gridCol w="244929"/>
                <a:gridCol w="244929"/>
                <a:gridCol w="244929"/>
                <a:gridCol w="244929"/>
                <a:gridCol w="244929"/>
                <a:gridCol w="244929"/>
                <a:gridCol w="244929"/>
                <a:gridCol w="244929"/>
                <a:gridCol w="244929"/>
                <a:gridCol w="244929"/>
                <a:gridCol w="244929"/>
                <a:gridCol w="244929"/>
                <a:gridCol w="244929"/>
                <a:gridCol w="244929"/>
              </a:tblGrid>
              <a:tr h="203200">
                <a:tc>
                  <a:txBody>
                    <a:bodyPr/>
                    <a:lstStyle/>
                    <a:p>
                      <a:pPr marL="0" algn="l" defTabSz="914400" rtl="0" eaLnBrk="1" latinLnBrk="0" hangingPunct="1"/>
                      <a:endParaRPr lang="en-US" sz="1200" kern="1200" dirty="0">
                        <a:ln>
                          <a:solidFill>
                            <a:schemeClr val="tx2">
                              <a:lumMod val="60000"/>
                              <a:lumOff val="40000"/>
                            </a:schemeClr>
                          </a:solidFill>
                        </a:ln>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t>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t>2</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t>3</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t>4</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t>5</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t>6</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t>7</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t>8</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t>9</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10</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12</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13</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lumMod val="75000"/>
                        </a:schemeClr>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A</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lnT w="19050" cap="flat" cmpd="sng" algn="ctr">
                      <a:solidFill>
                        <a:schemeClr val="accent1"/>
                      </a:solidFill>
                      <a:prstDash val="solid"/>
                      <a:round/>
                      <a:headEnd type="none" w="med" len="med"/>
                      <a:tailEnd type="none" w="med" len="med"/>
                    </a:lnT>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B</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C</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D</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E</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F</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G</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H</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lumMod val="75000"/>
                        </a:schemeClr>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lnB w="19050" cap="flat" cmpd="sng" algn="ctr">
                      <a:solidFill>
                        <a:schemeClr val="accent1">
                          <a:lumMod val="75000"/>
                        </a:schemeClr>
                      </a:solidFill>
                      <a:prstDash val="solid"/>
                      <a:round/>
                      <a:headEnd type="none" w="med" len="med"/>
                      <a:tailEnd type="none" w="med" len="med"/>
                    </a:lnB>
                    <a:solidFill>
                      <a:schemeClr val="bg1"/>
                    </a:solidFill>
                  </a:tcPr>
                </a:tc>
              </a:tr>
            </a:tbl>
          </a:graphicData>
        </a:graphic>
      </p:graphicFrame>
      <p:graphicFrame>
        <p:nvGraphicFramePr>
          <p:cNvPr id="6" name="Table 5"/>
          <p:cNvGraphicFramePr>
            <a:graphicFrameLocks noGrp="1"/>
          </p:cNvGraphicFramePr>
          <p:nvPr/>
        </p:nvGraphicFramePr>
        <p:xfrm>
          <a:off x="6256468" y="1295400"/>
          <a:ext cx="979715" cy="1828800"/>
        </p:xfrm>
        <a:graphic>
          <a:graphicData uri="http://schemas.openxmlformats.org/drawingml/2006/table">
            <a:tbl>
              <a:tblPr firstRow="1" firstCol="1" bandRow="1">
                <a:tableStyleId>{22838BEF-8BB2-4498-84A7-C5851F593DF1}</a:tableStyleId>
              </a:tblPr>
              <a:tblGrid>
                <a:gridCol w="195943"/>
                <a:gridCol w="195943"/>
                <a:gridCol w="195943"/>
                <a:gridCol w="195943"/>
                <a:gridCol w="195943"/>
              </a:tblGrid>
              <a:tr h="203200">
                <a:tc>
                  <a:txBody>
                    <a:bodyPr/>
                    <a:lstStyle/>
                    <a:p>
                      <a:pPr marL="0" algn="l" defTabSz="914400" rtl="0" eaLnBrk="1" latinLnBrk="0" hangingPunct="1"/>
                      <a:endParaRPr lang="en-US" sz="1200" kern="1200" dirty="0">
                        <a:ln>
                          <a:solidFill>
                            <a:schemeClr val="tx2">
                              <a:lumMod val="60000"/>
                              <a:lumOff val="40000"/>
                            </a:schemeClr>
                          </a:solidFill>
                        </a:ln>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i="1" kern="1200" dirty="0" smtClean="0">
                          <a:solidFill>
                            <a:schemeClr val="dk1"/>
                          </a:solidFill>
                          <a:latin typeface="+mn-lt"/>
                          <a:ea typeface="+mn-ea"/>
                          <a:cs typeface="+mn-cs"/>
                        </a:rPr>
                        <a:t>W</a:t>
                      </a:r>
                      <a:endParaRPr lang="en-US" sz="1200" i="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i="1" kern="1200" dirty="0" smtClean="0">
                          <a:solidFill>
                            <a:schemeClr val="dk1"/>
                          </a:solidFill>
                          <a:latin typeface="+mn-lt"/>
                          <a:ea typeface="+mn-ea"/>
                          <a:cs typeface="+mn-cs"/>
                        </a:rPr>
                        <a:t>X</a:t>
                      </a:r>
                      <a:endParaRPr lang="en-US" sz="1200" i="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i="1" kern="1200" dirty="0" smtClean="0">
                          <a:solidFill>
                            <a:schemeClr val="dk1"/>
                          </a:solidFill>
                          <a:latin typeface="+mn-lt"/>
                          <a:ea typeface="+mn-ea"/>
                          <a:cs typeface="+mn-cs"/>
                        </a:rPr>
                        <a:t>Y</a:t>
                      </a:r>
                      <a:endParaRPr lang="en-US" sz="1200" i="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i="1" kern="1200" dirty="0" smtClean="0">
                          <a:solidFill>
                            <a:schemeClr val="dk1"/>
                          </a:solidFill>
                          <a:latin typeface="+mn-lt"/>
                          <a:ea typeface="+mn-ea"/>
                          <a:cs typeface="+mn-cs"/>
                        </a:rPr>
                        <a:t>Z</a:t>
                      </a:r>
                      <a:endParaRPr lang="en-US" sz="1200" i="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lumMod val="75000"/>
                        </a:schemeClr>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A</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lnT w="19050" cap="flat" cmpd="sng" algn="ctr">
                      <a:solidFill>
                        <a:schemeClr val="accent1"/>
                      </a:solidFill>
                      <a:prstDash val="solid"/>
                      <a:round/>
                      <a:headEnd type="none" w="med" len="med"/>
                      <a:tailEnd type="none" w="med" len="med"/>
                    </a:lnT>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B</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C</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D</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E</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F</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G</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H</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lumMod val="75000"/>
                        </a:schemeClr>
                      </a:solidFill>
                      <a:prstDash val="solid"/>
                      <a:round/>
                      <a:headEnd type="none" w="med" len="med"/>
                      <a:tailEnd type="none" w="med" len="med"/>
                    </a:lnB>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lnB w="19050" cap="flat" cmpd="sng" algn="ctr">
                      <a:solidFill>
                        <a:schemeClr val="accent1">
                          <a:lumMod val="75000"/>
                        </a:schemeClr>
                      </a:solidFill>
                      <a:prstDash val="solid"/>
                      <a:round/>
                      <a:headEnd type="none" w="med" len="med"/>
                      <a:tailEnd type="none" w="med" len="med"/>
                    </a:lnB>
                    <a:solidFill>
                      <a:schemeClr val="bg1"/>
                    </a:solidFill>
                  </a:tcPr>
                </a:tc>
              </a:tr>
            </a:tbl>
          </a:graphicData>
        </a:graphic>
      </p:graphicFrame>
      <p:sp>
        <p:nvSpPr>
          <p:cNvPr id="7" name="Snip Single Corner Rectangle 6"/>
          <p:cNvSpPr/>
          <p:nvPr/>
        </p:nvSpPr>
        <p:spPr bwMode="auto">
          <a:xfrm>
            <a:off x="1981200" y="3276600"/>
            <a:ext cx="1249232" cy="426525"/>
          </a:xfrm>
          <a:prstGeom prst="snip1Rect">
            <a:avLst>
              <a:gd name="adj" fmla="val 19928"/>
            </a:avLst>
          </a:prstGeom>
          <a:noFill/>
          <a:ln w="9525" cap="flat" cmpd="sng" algn="ctr">
            <a:noFill/>
            <a:prstDash val="solid"/>
          </a:ln>
          <a:effectLst/>
        </p:spPr>
        <p:txBody>
          <a:bodyPr wrap="none" tIns="0" rIns="0" bIns="0" anchor="ctr"/>
          <a:lstStyle/>
          <a:p>
            <a:pPr algn="ctr" eaLnBrk="1" fontAlgn="auto" hangingPunct="1">
              <a:spcBef>
                <a:spcPts val="0"/>
              </a:spcBef>
              <a:spcAft>
                <a:spcPts val="0"/>
              </a:spcAft>
              <a:defRPr/>
            </a:pPr>
            <a:r>
              <a:rPr lang="en-US" b="1" dirty="0" smtClean="0">
                <a:solidFill>
                  <a:srgbClr val="000000"/>
                </a:solidFill>
                <a:latin typeface="Calibri"/>
                <a:ea typeface="+mn-ea"/>
              </a:rPr>
              <a:t>Subject</a:t>
            </a:r>
          </a:p>
          <a:p>
            <a:pPr algn="ctr" eaLnBrk="1" fontAlgn="auto" hangingPunct="1">
              <a:spcBef>
                <a:spcPts val="0"/>
              </a:spcBef>
              <a:spcAft>
                <a:spcPts val="0"/>
              </a:spcAft>
              <a:defRPr/>
            </a:pPr>
            <a:r>
              <a:rPr lang="en-US" b="1" dirty="0" smtClean="0">
                <a:solidFill>
                  <a:srgbClr val="000000"/>
                </a:solidFill>
                <a:latin typeface="Calibri"/>
                <a:ea typeface="+mn-ea"/>
              </a:rPr>
              <a:t>Relation Matrix</a:t>
            </a:r>
          </a:p>
        </p:txBody>
      </p:sp>
      <p:sp>
        <p:nvSpPr>
          <p:cNvPr id="8" name="Snip Single Corner Rectangle 7"/>
          <p:cNvSpPr/>
          <p:nvPr/>
        </p:nvSpPr>
        <p:spPr bwMode="auto">
          <a:xfrm>
            <a:off x="6104068" y="3276600"/>
            <a:ext cx="1249232" cy="426525"/>
          </a:xfrm>
          <a:prstGeom prst="snip1Rect">
            <a:avLst>
              <a:gd name="adj" fmla="val 19928"/>
            </a:avLst>
          </a:prstGeom>
          <a:noFill/>
          <a:ln w="9525" cap="flat" cmpd="sng" algn="ctr">
            <a:noFill/>
            <a:prstDash val="solid"/>
          </a:ln>
          <a:effectLst/>
        </p:spPr>
        <p:txBody>
          <a:bodyPr wrap="none" tIns="0" rIns="0" bIns="0" anchor="ctr"/>
          <a:lstStyle/>
          <a:p>
            <a:pPr algn="ctr" eaLnBrk="1" fontAlgn="auto" hangingPunct="1">
              <a:spcBef>
                <a:spcPts val="0"/>
              </a:spcBef>
              <a:spcAft>
                <a:spcPts val="0"/>
              </a:spcAft>
              <a:defRPr/>
            </a:pPr>
            <a:r>
              <a:rPr lang="en-US" b="1" dirty="0" smtClean="0">
                <a:solidFill>
                  <a:srgbClr val="000000"/>
                </a:solidFill>
                <a:latin typeface="Calibri"/>
                <a:ea typeface="+mn-ea"/>
              </a:rPr>
              <a:t>Reference</a:t>
            </a:r>
          </a:p>
          <a:p>
            <a:pPr algn="ctr" eaLnBrk="1" fontAlgn="auto" hangingPunct="1">
              <a:spcBef>
                <a:spcPts val="0"/>
              </a:spcBef>
              <a:spcAft>
                <a:spcPts val="0"/>
              </a:spcAft>
              <a:defRPr/>
            </a:pPr>
            <a:r>
              <a:rPr lang="en-US" b="1" dirty="0" smtClean="0">
                <a:solidFill>
                  <a:srgbClr val="000000"/>
                </a:solidFill>
                <a:latin typeface="Calibri"/>
                <a:ea typeface="+mn-ea"/>
              </a:rPr>
              <a:t>Relation Matrix</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Matrix Reduction</a:t>
            </a:r>
            <a:endParaRPr lang="en-US" dirty="0"/>
          </a:p>
        </p:txBody>
      </p:sp>
      <p:sp>
        <p:nvSpPr>
          <p:cNvPr id="19" name="Content Placeholder 18"/>
          <p:cNvSpPr>
            <a:spLocks noGrp="1"/>
          </p:cNvSpPr>
          <p:nvPr>
            <p:ph sz="half" idx="2"/>
          </p:nvPr>
        </p:nvSpPr>
        <p:spPr>
          <a:xfrm>
            <a:off x="5257800" y="4114800"/>
            <a:ext cx="3657600" cy="2011363"/>
          </a:xfrm>
        </p:spPr>
        <p:txBody>
          <a:bodyPr>
            <a:noAutofit/>
          </a:bodyPr>
          <a:lstStyle/>
          <a:p>
            <a:pPr>
              <a:spcAft>
                <a:spcPts val="1200"/>
              </a:spcAft>
              <a:buNone/>
            </a:pPr>
            <a:r>
              <a:rPr lang="en-US" dirty="0" smtClean="0"/>
              <a:t>Reference Groups</a:t>
            </a:r>
          </a:p>
          <a:p>
            <a:pPr lvl="0">
              <a:buNone/>
            </a:pPr>
            <a:r>
              <a:rPr lang="en-US" sz="2400" dirty="0" smtClean="0"/>
              <a:t> </a:t>
            </a:r>
            <a:r>
              <a:rPr lang="en-US" sz="2400" b="1" dirty="0" smtClean="0"/>
              <a:t>G1:</a:t>
            </a:r>
            <a:r>
              <a:rPr lang="en-US" sz="2400" dirty="0" smtClean="0"/>
              <a:t> {C,D,E,F,G,H} </a:t>
            </a:r>
            <a:r>
              <a:rPr lang="en-US" sz="2400" dirty="0" smtClean="0">
                <a:sym typeface="Wingdings" pitchFamily="2" charset="2"/>
              </a:rPr>
              <a:t></a:t>
            </a:r>
            <a:r>
              <a:rPr lang="en-US" sz="2400" dirty="0" smtClean="0"/>
              <a:t> {</a:t>
            </a:r>
            <a:r>
              <a:rPr lang="en-US" sz="2400" i="1" dirty="0" smtClean="0"/>
              <a:t>X</a:t>
            </a:r>
            <a:r>
              <a:rPr lang="en-US" sz="2400" dirty="0" smtClean="0"/>
              <a:t>}</a:t>
            </a:r>
          </a:p>
          <a:p>
            <a:pPr lvl="0">
              <a:buNone/>
            </a:pPr>
            <a:r>
              <a:rPr lang="en-US" sz="2400" dirty="0" smtClean="0"/>
              <a:t> </a:t>
            </a:r>
            <a:r>
              <a:rPr lang="en-US" sz="2400" b="1" dirty="0" smtClean="0"/>
              <a:t>G2:</a:t>
            </a:r>
            <a:r>
              <a:rPr lang="en-US" sz="2400" dirty="0" smtClean="0"/>
              <a:t> {A,B,C} </a:t>
            </a:r>
            <a:r>
              <a:rPr lang="en-US" sz="2400" dirty="0" smtClean="0">
                <a:sym typeface="Wingdings" pitchFamily="2" charset="2"/>
              </a:rPr>
              <a:t></a:t>
            </a:r>
            <a:r>
              <a:rPr lang="en-US" sz="2400" dirty="0" smtClean="0"/>
              <a:t> {</a:t>
            </a:r>
            <a:r>
              <a:rPr lang="en-US" sz="2400" i="1" dirty="0" smtClean="0"/>
              <a:t>W,Y</a:t>
            </a:r>
            <a:r>
              <a:rPr lang="en-US" sz="2400" dirty="0" smtClean="0"/>
              <a:t>}</a:t>
            </a:r>
          </a:p>
          <a:p>
            <a:pPr lvl="0">
              <a:buNone/>
            </a:pPr>
            <a:r>
              <a:rPr lang="en-US" sz="2400" dirty="0" smtClean="0"/>
              <a:t> </a:t>
            </a:r>
            <a:r>
              <a:rPr lang="en-US" sz="2400" b="1" dirty="0" smtClean="0"/>
              <a:t>G3:</a:t>
            </a:r>
            <a:r>
              <a:rPr lang="en-US" sz="2400" dirty="0" smtClean="0"/>
              <a:t> {C,D} </a:t>
            </a:r>
            <a:r>
              <a:rPr lang="en-US" sz="2400" dirty="0" smtClean="0">
                <a:sym typeface="Wingdings" pitchFamily="2" charset="2"/>
              </a:rPr>
              <a:t></a:t>
            </a:r>
            <a:r>
              <a:rPr lang="en-US" sz="2400" dirty="0" smtClean="0"/>
              <a:t>{</a:t>
            </a:r>
            <a:r>
              <a:rPr lang="en-US" sz="2400" i="1" dirty="0" smtClean="0"/>
              <a:t>Z</a:t>
            </a:r>
            <a:r>
              <a:rPr lang="en-US" sz="2400" dirty="0" smtClean="0"/>
              <a:t>}</a:t>
            </a:r>
            <a:endParaRPr lang="en-US" sz="3200" dirty="0" smtClean="0"/>
          </a:p>
        </p:txBody>
      </p:sp>
      <p:graphicFrame>
        <p:nvGraphicFramePr>
          <p:cNvPr id="5" name="Table 4"/>
          <p:cNvGraphicFramePr>
            <a:graphicFrameLocks noGrp="1"/>
          </p:cNvGraphicFramePr>
          <p:nvPr/>
        </p:nvGraphicFramePr>
        <p:xfrm>
          <a:off x="914400" y="1295400"/>
          <a:ext cx="3429006" cy="1828800"/>
        </p:xfrm>
        <a:graphic>
          <a:graphicData uri="http://schemas.openxmlformats.org/drawingml/2006/table">
            <a:tbl>
              <a:tblPr firstRow="1" firstCol="1" bandRow="1">
                <a:tableStyleId>{22838BEF-8BB2-4498-84A7-C5851F593DF1}</a:tableStyleId>
              </a:tblPr>
              <a:tblGrid>
                <a:gridCol w="244929"/>
                <a:gridCol w="244929"/>
                <a:gridCol w="244929"/>
                <a:gridCol w="244929"/>
                <a:gridCol w="244929"/>
                <a:gridCol w="244929"/>
                <a:gridCol w="244929"/>
                <a:gridCol w="244929"/>
                <a:gridCol w="244929"/>
                <a:gridCol w="244929"/>
                <a:gridCol w="244929"/>
                <a:gridCol w="244929"/>
                <a:gridCol w="244929"/>
                <a:gridCol w="244929"/>
              </a:tblGrid>
              <a:tr h="203200">
                <a:tc>
                  <a:txBody>
                    <a:bodyPr/>
                    <a:lstStyle/>
                    <a:p>
                      <a:pPr marL="0" algn="l" defTabSz="914400" rtl="0" eaLnBrk="1" latinLnBrk="0" hangingPunct="1"/>
                      <a:endParaRPr lang="en-US" sz="1200" kern="1200" dirty="0">
                        <a:ln>
                          <a:solidFill>
                            <a:schemeClr val="tx2">
                              <a:lumMod val="60000"/>
                              <a:lumOff val="40000"/>
                            </a:schemeClr>
                          </a:solidFill>
                        </a:ln>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t>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t>2</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t>3</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t>4</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t>5</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t>6</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t>7</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t>8</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t>9</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10</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12</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13</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lumMod val="75000"/>
                        </a:schemeClr>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A</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lnT w="19050" cap="flat" cmpd="sng" algn="ctr">
                      <a:solidFill>
                        <a:schemeClr val="accent1"/>
                      </a:solidFill>
                      <a:prstDash val="solid"/>
                      <a:round/>
                      <a:headEnd type="none" w="med" len="med"/>
                      <a:tailEnd type="none" w="med" len="med"/>
                    </a:lnT>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B</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C</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D</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E</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F</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G</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H</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lumMod val="75000"/>
                        </a:schemeClr>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lnB w="19050" cap="flat" cmpd="sng" algn="ctr">
                      <a:solidFill>
                        <a:schemeClr val="accent1">
                          <a:lumMod val="75000"/>
                        </a:schemeClr>
                      </a:solidFill>
                      <a:prstDash val="solid"/>
                      <a:round/>
                      <a:headEnd type="none" w="med" len="med"/>
                      <a:tailEnd type="none" w="med" len="med"/>
                    </a:lnB>
                    <a:solidFill>
                      <a:schemeClr val="bg1"/>
                    </a:solidFill>
                  </a:tcPr>
                </a:tc>
              </a:tr>
            </a:tbl>
          </a:graphicData>
        </a:graphic>
      </p:graphicFrame>
      <p:graphicFrame>
        <p:nvGraphicFramePr>
          <p:cNvPr id="6" name="Table 5"/>
          <p:cNvGraphicFramePr>
            <a:graphicFrameLocks noGrp="1"/>
          </p:cNvGraphicFramePr>
          <p:nvPr/>
        </p:nvGraphicFramePr>
        <p:xfrm>
          <a:off x="6248400" y="1295400"/>
          <a:ext cx="979715" cy="1828800"/>
        </p:xfrm>
        <a:graphic>
          <a:graphicData uri="http://schemas.openxmlformats.org/drawingml/2006/table">
            <a:tbl>
              <a:tblPr firstRow="1" firstCol="1" bandRow="1">
                <a:tableStyleId>{22838BEF-8BB2-4498-84A7-C5851F593DF1}</a:tableStyleId>
              </a:tblPr>
              <a:tblGrid>
                <a:gridCol w="195943"/>
                <a:gridCol w="195943"/>
                <a:gridCol w="195943"/>
                <a:gridCol w="195943"/>
                <a:gridCol w="195943"/>
              </a:tblGrid>
              <a:tr h="203200">
                <a:tc>
                  <a:txBody>
                    <a:bodyPr/>
                    <a:lstStyle/>
                    <a:p>
                      <a:pPr marL="0" algn="l" defTabSz="914400" rtl="0" eaLnBrk="1" latinLnBrk="0" hangingPunct="1"/>
                      <a:endParaRPr lang="en-US" sz="1200" kern="1200" dirty="0">
                        <a:ln>
                          <a:solidFill>
                            <a:schemeClr val="tx2">
                              <a:lumMod val="60000"/>
                              <a:lumOff val="40000"/>
                            </a:schemeClr>
                          </a:solidFill>
                        </a:ln>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i="1" kern="1200" dirty="0" smtClean="0">
                          <a:solidFill>
                            <a:schemeClr val="dk1"/>
                          </a:solidFill>
                          <a:latin typeface="+mn-lt"/>
                          <a:ea typeface="+mn-ea"/>
                          <a:cs typeface="+mn-cs"/>
                        </a:rPr>
                        <a:t>W</a:t>
                      </a:r>
                      <a:endParaRPr lang="en-US" sz="1200" i="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i="1" kern="1200" dirty="0" smtClean="0">
                          <a:solidFill>
                            <a:schemeClr val="dk1"/>
                          </a:solidFill>
                          <a:latin typeface="+mn-lt"/>
                          <a:ea typeface="+mn-ea"/>
                          <a:cs typeface="+mn-cs"/>
                        </a:rPr>
                        <a:t>X</a:t>
                      </a:r>
                      <a:endParaRPr lang="en-US" sz="1200" i="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i="1" kern="1200" dirty="0" smtClean="0">
                          <a:solidFill>
                            <a:schemeClr val="dk1"/>
                          </a:solidFill>
                          <a:latin typeface="+mn-lt"/>
                          <a:ea typeface="+mn-ea"/>
                          <a:cs typeface="+mn-cs"/>
                        </a:rPr>
                        <a:t>Y</a:t>
                      </a:r>
                      <a:endParaRPr lang="en-US" sz="1200" i="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i="1" kern="1200" dirty="0" smtClean="0">
                          <a:solidFill>
                            <a:schemeClr val="dk1"/>
                          </a:solidFill>
                          <a:latin typeface="+mn-lt"/>
                          <a:ea typeface="+mn-ea"/>
                          <a:cs typeface="+mn-cs"/>
                        </a:rPr>
                        <a:t>Z</a:t>
                      </a:r>
                      <a:endParaRPr lang="en-US" sz="1200" i="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lumMod val="75000"/>
                        </a:schemeClr>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A</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lnT w="19050" cap="flat" cmpd="sng" algn="ctr">
                      <a:solidFill>
                        <a:schemeClr val="accent1"/>
                      </a:solidFill>
                      <a:prstDash val="solid"/>
                      <a:round/>
                      <a:headEnd type="none" w="med" len="med"/>
                      <a:tailEnd type="none" w="med" len="med"/>
                    </a:lnT>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B</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C</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D</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E</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F</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G</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solidFill>
                      <a:schemeClr val="bg1"/>
                    </a:solidFill>
                  </a:tcPr>
                </a:tc>
              </a:tr>
              <a:tr h="203200">
                <a:tc>
                  <a:txBody>
                    <a:bodyPr/>
                    <a:lstStyle/>
                    <a:p>
                      <a:pPr marL="0" algn="l" defTabSz="914400" rtl="0" eaLnBrk="1" latinLnBrk="0" hangingPunct="1"/>
                      <a:r>
                        <a:rPr lang="en-US" sz="1200" b="1" kern="1200" dirty="0" smtClean="0">
                          <a:solidFill>
                            <a:schemeClr val="dk1"/>
                          </a:solidFill>
                          <a:latin typeface="+mn-lt"/>
                          <a:ea typeface="+mn-ea"/>
                          <a:cs typeface="+mn-cs"/>
                        </a:rPr>
                        <a:t>H</a:t>
                      </a:r>
                      <a:endParaRPr lang="en-US" sz="1200" b="1" kern="1200" dirty="0">
                        <a:solidFill>
                          <a:schemeClr val="dk1"/>
                        </a:solidFill>
                        <a:latin typeface="+mn-lt"/>
                        <a:ea typeface="+mn-ea"/>
                        <a:cs typeface="+mn-cs"/>
                      </a:endParaRPr>
                    </a:p>
                  </a:txBody>
                  <a:tcPr marL="0" marR="0" marT="0" marB="0" anchor="ctr" anchorCtr="1">
                    <a:lnL w="19050" cap="flat" cmpd="sng" algn="ctr">
                      <a:solidFill>
                        <a:schemeClr val="accent1">
                          <a:lumMod val="75000"/>
                        </a:schemeClr>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lumMod val="75000"/>
                        </a:schemeClr>
                      </a:solidFill>
                      <a:prstDash val="solid"/>
                      <a:round/>
                      <a:headEnd type="none" w="med" len="med"/>
                      <a:tailEnd type="none" w="med" len="med"/>
                    </a:lnB>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r>
                        <a:rPr lang="en-US" sz="1200" kern="1200" dirty="0" smtClean="0">
                          <a:solidFill>
                            <a:schemeClr val="dk1"/>
                          </a:solidFill>
                          <a:latin typeface="+mn-lt"/>
                          <a:ea typeface="+mn-ea"/>
                          <a:cs typeface="+mn-cs"/>
                        </a:rPr>
                        <a:t>1</a:t>
                      </a:r>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B w="19050" cap="flat" cmpd="sng" algn="ctr">
                      <a:solidFill>
                        <a:schemeClr val="accent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endParaRPr lang="en-US" sz="1200" kern="1200" dirty="0">
                        <a:solidFill>
                          <a:schemeClr val="dk1"/>
                        </a:solidFill>
                        <a:latin typeface="+mn-lt"/>
                        <a:ea typeface="+mn-ea"/>
                        <a:cs typeface="+mn-cs"/>
                      </a:endParaRPr>
                    </a:p>
                  </a:txBody>
                  <a:tcPr marL="0" marR="0" marT="0" marB="0" anchor="ctr" anchorCtr="1">
                    <a:lnR w="19050" cap="flat" cmpd="sng" algn="ctr">
                      <a:solidFill>
                        <a:schemeClr val="accent1">
                          <a:lumMod val="75000"/>
                        </a:schemeClr>
                      </a:solidFill>
                      <a:prstDash val="solid"/>
                      <a:round/>
                      <a:headEnd type="none" w="med" len="med"/>
                      <a:tailEnd type="none" w="med" len="med"/>
                    </a:lnR>
                    <a:lnB w="19050" cap="flat" cmpd="sng" algn="ctr">
                      <a:solidFill>
                        <a:schemeClr val="accent1">
                          <a:lumMod val="75000"/>
                        </a:schemeClr>
                      </a:solidFill>
                      <a:prstDash val="solid"/>
                      <a:round/>
                      <a:headEnd type="none" w="med" len="med"/>
                      <a:tailEnd type="none" w="med" len="med"/>
                    </a:lnB>
                    <a:solidFill>
                      <a:schemeClr val="bg1"/>
                    </a:solidFill>
                  </a:tcPr>
                </a:tc>
              </a:tr>
            </a:tbl>
          </a:graphicData>
        </a:graphic>
      </p:graphicFrame>
      <p:sp>
        <p:nvSpPr>
          <p:cNvPr id="7" name="Snip Single Corner Rectangle 6"/>
          <p:cNvSpPr/>
          <p:nvPr/>
        </p:nvSpPr>
        <p:spPr bwMode="auto">
          <a:xfrm>
            <a:off x="1981200" y="3276600"/>
            <a:ext cx="1249232" cy="426525"/>
          </a:xfrm>
          <a:prstGeom prst="snip1Rect">
            <a:avLst>
              <a:gd name="adj" fmla="val 19928"/>
            </a:avLst>
          </a:prstGeom>
          <a:noFill/>
          <a:ln w="9525" cap="flat" cmpd="sng" algn="ctr">
            <a:noFill/>
            <a:prstDash val="solid"/>
          </a:ln>
          <a:effectLst/>
        </p:spPr>
        <p:txBody>
          <a:bodyPr wrap="none" tIns="0" rIns="0" bIns="0" anchor="ctr"/>
          <a:lstStyle/>
          <a:p>
            <a:pPr algn="ctr" eaLnBrk="1" fontAlgn="auto" hangingPunct="1">
              <a:spcBef>
                <a:spcPts val="0"/>
              </a:spcBef>
              <a:spcAft>
                <a:spcPts val="0"/>
              </a:spcAft>
              <a:defRPr/>
            </a:pPr>
            <a:r>
              <a:rPr lang="en-US" b="1" dirty="0" smtClean="0">
                <a:solidFill>
                  <a:srgbClr val="000000"/>
                </a:solidFill>
                <a:latin typeface="Calibri"/>
                <a:ea typeface="+mn-ea"/>
              </a:rPr>
              <a:t>Subject</a:t>
            </a:r>
          </a:p>
          <a:p>
            <a:pPr algn="ctr" eaLnBrk="1" fontAlgn="auto" hangingPunct="1">
              <a:spcBef>
                <a:spcPts val="0"/>
              </a:spcBef>
              <a:spcAft>
                <a:spcPts val="0"/>
              </a:spcAft>
              <a:defRPr/>
            </a:pPr>
            <a:r>
              <a:rPr lang="en-US" b="1" dirty="0" smtClean="0">
                <a:solidFill>
                  <a:srgbClr val="000000"/>
                </a:solidFill>
                <a:latin typeface="Calibri"/>
                <a:ea typeface="+mn-ea"/>
              </a:rPr>
              <a:t>Relation Matrix</a:t>
            </a:r>
          </a:p>
        </p:txBody>
      </p:sp>
      <p:sp>
        <p:nvSpPr>
          <p:cNvPr id="8" name="Snip Single Corner Rectangle 7"/>
          <p:cNvSpPr/>
          <p:nvPr/>
        </p:nvSpPr>
        <p:spPr bwMode="auto">
          <a:xfrm>
            <a:off x="6096000" y="3276600"/>
            <a:ext cx="1249232" cy="426525"/>
          </a:xfrm>
          <a:prstGeom prst="snip1Rect">
            <a:avLst>
              <a:gd name="adj" fmla="val 19928"/>
            </a:avLst>
          </a:prstGeom>
          <a:noFill/>
          <a:ln w="9525" cap="flat" cmpd="sng" algn="ctr">
            <a:noFill/>
            <a:prstDash val="solid"/>
          </a:ln>
          <a:effectLst/>
        </p:spPr>
        <p:txBody>
          <a:bodyPr wrap="none" tIns="0" rIns="0" bIns="0" anchor="ctr"/>
          <a:lstStyle/>
          <a:p>
            <a:pPr algn="ctr" eaLnBrk="1" fontAlgn="auto" hangingPunct="1">
              <a:spcBef>
                <a:spcPts val="0"/>
              </a:spcBef>
              <a:spcAft>
                <a:spcPts val="0"/>
              </a:spcAft>
              <a:defRPr/>
            </a:pPr>
            <a:r>
              <a:rPr lang="en-US" b="1" dirty="0" smtClean="0">
                <a:solidFill>
                  <a:srgbClr val="000000"/>
                </a:solidFill>
                <a:latin typeface="Calibri"/>
                <a:ea typeface="+mn-ea"/>
              </a:rPr>
              <a:t>Reference</a:t>
            </a:r>
          </a:p>
          <a:p>
            <a:pPr algn="ctr" eaLnBrk="1" fontAlgn="auto" hangingPunct="1">
              <a:spcBef>
                <a:spcPts val="0"/>
              </a:spcBef>
              <a:spcAft>
                <a:spcPts val="0"/>
              </a:spcAft>
              <a:defRPr/>
            </a:pPr>
            <a:r>
              <a:rPr lang="en-US" b="1" dirty="0" smtClean="0">
                <a:solidFill>
                  <a:srgbClr val="000000"/>
                </a:solidFill>
                <a:latin typeface="Calibri"/>
                <a:ea typeface="+mn-ea"/>
              </a:rPr>
              <a:t>Relation Matrix</a:t>
            </a:r>
          </a:p>
        </p:txBody>
      </p:sp>
      <p:sp>
        <p:nvSpPr>
          <p:cNvPr id="10" name="Rounded Rectangle 9"/>
          <p:cNvSpPr/>
          <p:nvPr/>
        </p:nvSpPr>
        <p:spPr>
          <a:xfrm>
            <a:off x="1190336" y="1910229"/>
            <a:ext cx="1168400" cy="1196042"/>
          </a:xfrm>
          <a:prstGeom prst="roundRect">
            <a:avLst/>
          </a:prstGeom>
          <a:solidFill>
            <a:srgbClr val="B4FF81">
              <a:alpha val="32157"/>
            </a:srgbClr>
          </a:solidFill>
          <a:ln w="28575">
            <a:solidFill>
              <a:srgbClr val="0086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2403764" y="1943100"/>
            <a:ext cx="444500" cy="952500"/>
          </a:xfrm>
          <a:prstGeom prst="roundRect">
            <a:avLst/>
          </a:prstGeom>
          <a:solidFill>
            <a:srgbClr val="FFCC99">
              <a:alpha val="32157"/>
            </a:srgbClr>
          </a:solidFill>
          <a:ln w="285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a:off x="3146136" y="1524000"/>
            <a:ext cx="1155700" cy="762000"/>
          </a:xfrm>
          <a:prstGeom prst="roundRect">
            <a:avLst/>
          </a:prstGeom>
          <a:solidFill>
            <a:schemeClr val="accent4">
              <a:lumMod val="75000"/>
              <a:alpha val="32157"/>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a:off x="6649028" y="1943100"/>
            <a:ext cx="190500" cy="1130300"/>
          </a:xfrm>
          <a:prstGeom prst="roundRect">
            <a:avLst/>
          </a:prstGeom>
          <a:solidFill>
            <a:srgbClr val="B4FF81">
              <a:alpha val="32157"/>
            </a:srgbClr>
          </a:solidFill>
          <a:ln w="28575">
            <a:solidFill>
              <a:srgbClr val="0086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a:off x="6464300" y="1524000"/>
            <a:ext cx="152400" cy="571500"/>
          </a:xfrm>
          <a:prstGeom prst="roundRect">
            <a:avLst/>
          </a:prstGeom>
          <a:solidFill>
            <a:srgbClr val="FFCC99">
              <a:alpha val="32157"/>
            </a:srgbClr>
          </a:solidFill>
          <a:ln w="285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16"/>
          <p:cNvSpPr/>
          <p:nvPr/>
        </p:nvSpPr>
        <p:spPr>
          <a:xfrm>
            <a:off x="6858000" y="1524000"/>
            <a:ext cx="152400" cy="571500"/>
          </a:xfrm>
          <a:prstGeom prst="roundRect">
            <a:avLst/>
          </a:prstGeom>
          <a:solidFill>
            <a:srgbClr val="FFCC99">
              <a:alpha val="32157"/>
            </a:srgbClr>
          </a:solidFill>
          <a:ln w="285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p:cNvSpPr/>
          <p:nvPr/>
        </p:nvSpPr>
        <p:spPr>
          <a:xfrm>
            <a:off x="7054273" y="1905000"/>
            <a:ext cx="140854" cy="381000"/>
          </a:xfrm>
          <a:prstGeom prst="roundRect">
            <a:avLst/>
          </a:prstGeom>
          <a:solidFill>
            <a:schemeClr val="accent4">
              <a:lumMod val="75000"/>
              <a:alpha val="32157"/>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Content Placeholder 17"/>
          <p:cNvSpPr>
            <a:spLocks noGrp="1"/>
          </p:cNvSpPr>
          <p:nvPr>
            <p:ph sz="half" idx="1"/>
          </p:nvPr>
        </p:nvSpPr>
        <p:spPr>
          <a:xfrm>
            <a:off x="838200" y="4114800"/>
            <a:ext cx="4267200" cy="2011363"/>
          </a:xfrm>
        </p:spPr>
        <p:txBody>
          <a:bodyPr>
            <a:noAutofit/>
          </a:bodyPr>
          <a:lstStyle/>
          <a:p>
            <a:pPr>
              <a:spcAft>
                <a:spcPts val="1200"/>
              </a:spcAft>
              <a:buNone/>
            </a:pPr>
            <a:r>
              <a:rPr lang="en-US" dirty="0" smtClean="0"/>
              <a:t>Summary Statements</a:t>
            </a:r>
            <a:endParaRPr lang="en-US" sz="2000" dirty="0" smtClean="0"/>
          </a:p>
          <a:p>
            <a:pPr>
              <a:buNone/>
            </a:pPr>
            <a:r>
              <a:rPr lang="en-US" sz="2400" b="1" dirty="0" smtClean="0"/>
              <a:t>S1: </a:t>
            </a:r>
            <a:r>
              <a:rPr lang="en-US" sz="2400" dirty="0" smtClean="0"/>
              <a:t>{C,D,E,F,G,H} </a:t>
            </a:r>
            <a:r>
              <a:rPr lang="en-US" sz="2400" dirty="0" smtClean="0">
                <a:sym typeface="Wingdings" pitchFamily="2" charset="2"/>
              </a:rPr>
              <a:t></a:t>
            </a:r>
            <a:r>
              <a:rPr lang="en-US" sz="2400" dirty="0" smtClean="0"/>
              <a:t> {1, 2, 3, 4, 5}</a:t>
            </a:r>
          </a:p>
          <a:p>
            <a:pPr>
              <a:buNone/>
            </a:pPr>
            <a:r>
              <a:rPr lang="en-US" sz="2400" b="1" dirty="0" smtClean="0"/>
              <a:t>S2: </a:t>
            </a:r>
            <a:r>
              <a:rPr lang="en-US" sz="2400" dirty="0" smtClean="0"/>
              <a:t>{C,D,E,F,G} </a:t>
            </a:r>
            <a:r>
              <a:rPr lang="en-US" sz="2400" dirty="0" smtClean="0">
                <a:sym typeface="Wingdings" pitchFamily="2" charset="2"/>
              </a:rPr>
              <a:t></a:t>
            </a:r>
            <a:r>
              <a:rPr lang="en-US" sz="2400" dirty="0" smtClean="0"/>
              <a:t> {6, 7}</a:t>
            </a:r>
          </a:p>
          <a:p>
            <a:pPr>
              <a:buNone/>
            </a:pPr>
            <a:r>
              <a:rPr lang="en-US" sz="2400" b="1" dirty="0" smtClean="0"/>
              <a:t>S3: </a:t>
            </a:r>
            <a:r>
              <a:rPr lang="en-US" sz="2400" dirty="0" smtClean="0"/>
              <a:t>{A,B,C,D} </a:t>
            </a:r>
            <a:r>
              <a:rPr lang="en-US" sz="2400" dirty="0" smtClean="0">
                <a:sym typeface="Wingdings" pitchFamily="2" charset="2"/>
              </a:rPr>
              <a:t></a:t>
            </a:r>
            <a:r>
              <a:rPr lang="en-US" sz="2400" dirty="0" smtClean="0"/>
              <a:t>{9, 10, 11, 12}</a:t>
            </a:r>
          </a:p>
        </p:txBody>
      </p:sp>
    </p:spTree>
  </p:cSld>
  <p:clrMapOvr>
    <a:masterClrMapping/>
  </p:clrMapOvr>
  <p:transition advClick="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9">
                                            <p:txEl>
                                              <p:pRg st="0" end="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9">
                                            <p:txEl>
                                              <p:pRg st="1" end="1"/>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9">
                                            <p:txEl>
                                              <p:pRg st="2" end="2"/>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uiExpand="1" build="p"/>
      <p:bldP spid="10" grpId="0" animBg="1"/>
      <p:bldP spid="11" grpId="0" animBg="1"/>
      <p:bldP spid="12" grpId="0" animBg="1"/>
      <p:bldP spid="13" grpId="0" animBg="1"/>
      <p:bldP spid="14" grpId="0" animBg="1"/>
      <p:bldP spid="17" grpId="0" animBg="1"/>
      <p:bldP spid="1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Group Mapping</a:t>
            </a:r>
            <a:endParaRPr lang="en-US" dirty="0"/>
          </a:p>
        </p:txBody>
      </p:sp>
      <p:sp>
        <p:nvSpPr>
          <p:cNvPr id="7" name="Content Placeholder 18"/>
          <p:cNvSpPr>
            <a:spLocks noGrp="1"/>
          </p:cNvSpPr>
          <p:nvPr>
            <p:ph sz="half" idx="4294967295"/>
          </p:nvPr>
        </p:nvSpPr>
        <p:spPr>
          <a:xfrm>
            <a:off x="4953000" y="1219200"/>
            <a:ext cx="3657600" cy="2011363"/>
          </a:xfrm>
          <a:prstGeom prst="rect">
            <a:avLst/>
          </a:prstGeom>
        </p:spPr>
        <p:txBody>
          <a:bodyPr>
            <a:noAutofit/>
          </a:bodyPr>
          <a:lstStyle/>
          <a:p>
            <a:pPr>
              <a:spcAft>
                <a:spcPts val="1200"/>
              </a:spcAft>
              <a:buNone/>
            </a:pPr>
            <a:r>
              <a:rPr lang="en-US" sz="2800" dirty="0" smtClean="0"/>
              <a:t>Reference Groups</a:t>
            </a:r>
          </a:p>
          <a:p>
            <a:pPr lvl="0">
              <a:buNone/>
            </a:pPr>
            <a:r>
              <a:rPr lang="en-US" sz="2400" dirty="0" smtClean="0"/>
              <a:t> </a:t>
            </a:r>
            <a:r>
              <a:rPr lang="en-US" sz="2400" b="1" dirty="0" smtClean="0"/>
              <a:t>G1:</a:t>
            </a:r>
            <a:r>
              <a:rPr lang="en-US" sz="2400" dirty="0" smtClean="0"/>
              <a:t> {C,D,E,F,G,H} </a:t>
            </a:r>
            <a:r>
              <a:rPr lang="en-US" sz="2400" dirty="0" smtClean="0">
                <a:sym typeface="Wingdings" pitchFamily="2" charset="2"/>
              </a:rPr>
              <a:t></a:t>
            </a:r>
            <a:r>
              <a:rPr lang="en-US" sz="2400" dirty="0" smtClean="0"/>
              <a:t> {</a:t>
            </a:r>
            <a:r>
              <a:rPr lang="en-US" sz="2400" i="1" dirty="0" smtClean="0"/>
              <a:t>X</a:t>
            </a:r>
            <a:r>
              <a:rPr lang="en-US" sz="2400" dirty="0" smtClean="0"/>
              <a:t>}</a:t>
            </a:r>
          </a:p>
          <a:p>
            <a:pPr lvl="0">
              <a:buNone/>
            </a:pPr>
            <a:r>
              <a:rPr lang="en-US" sz="2400" dirty="0" smtClean="0"/>
              <a:t> </a:t>
            </a:r>
            <a:r>
              <a:rPr lang="en-US" sz="2400" b="1" dirty="0" smtClean="0"/>
              <a:t>G2:</a:t>
            </a:r>
            <a:r>
              <a:rPr lang="en-US" sz="2400" dirty="0" smtClean="0"/>
              <a:t> {A,B,C} </a:t>
            </a:r>
            <a:r>
              <a:rPr lang="en-US" sz="2400" dirty="0" smtClean="0">
                <a:sym typeface="Wingdings" pitchFamily="2" charset="2"/>
              </a:rPr>
              <a:t></a:t>
            </a:r>
            <a:r>
              <a:rPr lang="en-US" sz="2400" dirty="0" smtClean="0"/>
              <a:t> {</a:t>
            </a:r>
            <a:r>
              <a:rPr lang="en-US" sz="2400" i="1" dirty="0" smtClean="0"/>
              <a:t>W,Y</a:t>
            </a:r>
            <a:r>
              <a:rPr lang="en-US" sz="2400" dirty="0" smtClean="0"/>
              <a:t>}</a:t>
            </a:r>
          </a:p>
          <a:p>
            <a:pPr lvl="0">
              <a:buNone/>
            </a:pPr>
            <a:r>
              <a:rPr lang="en-US" sz="2400" dirty="0" smtClean="0"/>
              <a:t> </a:t>
            </a:r>
            <a:r>
              <a:rPr lang="en-US" sz="2400" b="1" dirty="0" smtClean="0"/>
              <a:t>G3:</a:t>
            </a:r>
            <a:r>
              <a:rPr lang="en-US" sz="2400" dirty="0" smtClean="0"/>
              <a:t> {C,D} </a:t>
            </a:r>
            <a:r>
              <a:rPr lang="en-US" sz="2400" dirty="0" smtClean="0">
                <a:sym typeface="Wingdings" pitchFamily="2" charset="2"/>
              </a:rPr>
              <a:t></a:t>
            </a:r>
            <a:r>
              <a:rPr lang="en-US" sz="2400" dirty="0" smtClean="0"/>
              <a:t>{</a:t>
            </a:r>
            <a:r>
              <a:rPr lang="en-US" sz="2400" i="1" dirty="0" smtClean="0"/>
              <a:t>Z</a:t>
            </a:r>
            <a:r>
              <a:rPr lang="en-US" sz="2400" dirty="0" smtClean="0"/>
              <a:t>}</a:t>
            </a:r>
            <a:endParaRPr lang="en-US" sz="3200" dirty="0" smtClean="0"/>
          </a:p>
        </p:txBody>
      </p:sp>
      <p:sp>
        <p:nvSpPr>
          <p:cNvPr id="8" name="Content Placeholder 17"/>
          <p:cNvSpPr>
            <a:spLocks noGrp="1"/>
          </p:cNvSpPr>
          <p:nvPr>
            <p:ph sz="half" idx="1"/>
          </p:nvPr>
        </p:nvSpPr>
        <p:spPr>
          <a:xfrm>
            <a:off x="533400" y="1219200"/>
            <a:ext cx="4267200" cy="2011363"/>
          </a:xfrm>
        </p:spPr>
        <p:txBody>
          <a:bodyPr>
            <a:noAutofit/>
          </a:bodyPr>
          <a:lstStyle/>
          <a:p>
            <a:pPr>
              <a:spcAft>
                <a:spcPts val="1200"/>
              </a:spcAft>
              <a:buNone/>
            </a:pPr>
            <a:r>
              <a:rPr lang="en-US" dirty="0" smtClean="0"/>
              <a:t>Summary Statements</a:t>
            </a:r>
            <a:endParaRPr lang="en-US" sz="2000" dirty="0" smtClean="0"/>
          </a:p>
          <a:p>
            <a:pPr>
              <a:buNone/>
            </a:pPr>
            <a:r>
              <a:rPr lang="en-US" sz="2400" b="1" dirty="0" smtClean="0"/>
              <a:t>S1: </a:t>
            </a:r>
            <a:r>
              <a:rPr lang="en-US" sz="2400" dirty="0" smtClean="0"/>
              <a:t>{C,D,E,F,G,H} </a:t>
            </a:r>
            <a:r>
              <a:rPr lang="en-US" sz="2400" dirty="0" smtClean="0">
                <a:sym typeface="Wingdings" pitchFamily="2" charset="2"/>
              </a:rPr>
              <a:t></a:t>
            </a:r>
            <a:r>
              <a:rPr lang="en-US" sz="2400" dirty="0" smtClean="0"/>
              <a:t> {1, 2, 3, 4, 5}</a:t>
            </a:r>
          </a:p>
          <a:p>
            <a:pPr>
              <a:buNone/>
            </a:pPr>
            <a:r>
              <a:rPr lang="en-US" sz="2400" b="1" dirty="0" smtClean="0"/>
              <a:t>S2: </a:t>
            </a:r>
            <a:r>
              <a:rPr lang="en-US" sz="2400" dirty="0" smtClean="0"/>
              <a:t>{C,D,E,F,G} </a:t>
            </a:r>
            <a:r>
              <a:rPr lang="en-US" sz="2400" dirty="0" smtClean="0">
                <a:sym typeface="Wingdings" pitchFamily="2" charset="2"/>
              </a:rPr>
              <a:t></a:t>
            </a:r>
            <a:r>
              <a:rPr lang="en-US" sz="2400" dirty="0" smtClean="0"/>
              <a:t> {6, 7}</a:t>
            </a:r>
          </a:p>
          <a:p>
            <a:pPr>
              <a:buNone/>
            </a:pPr>
            <a:r>
              <a:rPr lang="en-US" sz="2400" b="1" dirty="0" smtClean="0"/>
              <a:t>S3: </a:t>
            </a:r>
            <a:r>
              <a:rPr lang="en-US" sz="2400" dirty="0" smtClean="0"/>
              <a:t>{A,B,C,D} </a:t>
            </a:r>
            <a:r>
              <a:rPr lang="en-US" sz="2400" dirty="0" smtClean="0">
                <a:sym typeface="Wingdings" pitchFamily="2" charset="2"/>
              </a:rPr>
              <a:t></a:t>
            </a:r>
            <a:r>
              <a:rPr lang="en-US" sz="2400" dirty="0" smtClean="0"/>
              <a:t>{9, 10, 11, 12}</a:t>
            </a:r>
          </a:p>
        </p:txBody>
      </p:sp>
      <p:sp>
        <p:nvSpPr>
          <p:cNvPr id="9" name="Content Placeholder 18"/>
          <p:cNvSpPr txBox="1">
            <a:spLocks/>
          </p:cNvSpPr>
          <p:nvPr/>
        </p:nvSpPr>
        <p:spPr>
          <a:xfrm>
            <a:off x="2743200" y="4114800"/>
            <a:ext cx="3505200" cy="2438400"/>
          </a:xfrm>
          <a:prstGeom prst="rect">
            <a:avLst/>
          </a:prstGeom>
        </p:spPr>
        <p:txBody>
          <a:bodyPr>
            <a:noAutofit/>
          </a:bodyPr>
          <a:lstStyle/>
          <a:p>
            <a:pPr marL="342900" marR="0" lvl="0" indent="-342900" algn="l" defTabSz="914400" rtl="0" eaLnBrk="1" fontAlgn="auto" latinLnBrk="0" hangingPunct="1">
              <a:lnSpc>
                <a:spcPct val="100000"/>
              </a:lnSpc>
              <a:spcBef>
                <a:spcPct val="20000"/>
              </a:spcBef>
              <a:spcAft>
                <a:spcPts val="1200"/>
              </a:spcAft>
              <a:buClrTx/>
              <a:buSzTx/>
              <a:buFont typeface="Arial" pitchFamily="34" charset="0"/>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Mapped Groups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smtClean="0">
                <a:ln>
                  <a:noFill/>
                </a:ln>
                <a:solidFill>
                  <a:srgbClr val="0070C0"/>
                </a:solidFill>
                <a:effectLst/>
                <a:uLnTx/>
                <a:uFillTx/>
                <a:latin typeface="+mn-lt"/>
                <a:ea typeface="+mn-ea"/>
                <a:cs typeface="+mn-cs"/>
              </a:rPr>
              <a:t>S1:</a:t>
            </a:r>
            <a:r>
              <a:rPr kumimoji="0" lang="en-US" sz="2800" b="0" i="0" u="none" strike="noStrike" kern="1200" cap="none" spc="0" normalizeH="0" noProof="0" dirty="0" smtClean="0">
                <a:ln>
                  <a:noFill/>
                </a:ln>
                <a:solidFill>
                  <a:srgbClr val="0070C0"/>
                </a:solidFill>
                <a:effectLst/>
                <a:uLnTx/>
                <a:uFillTx/>
                <a:latin typeface="+mn-lt"/>
                <a:ea typeface="+mn-ea"/>
                <a:cs typeface="+mn-cs"/>
              </a:rPr>
              <a:t> </a:t>
            </a:r>
            <a:r>
              <a:rPr kumimoji="0" lang="en-US" sz="2800" b="0" i="0" u="none" strike="noStrike" kern="1200" cap="none" spc="0" normalizeH="0" baseline="0" noProof="0" dirty="0" smtClean="0">
                <a:ln>
                  <a:noFill/>
                </a:ln>
                <a:solidFill>
                  <a:srgbClr val="0070C0"/>
                </a:solidFill>
                <a:effectLst/>
                <a:uLnTx/>
                <a:uFillTx/>
                <a:latin typeface="+mn-lt"/>
                <a:ea typeface="+mn-ea"/>
                <a:cs typeface="+mn-cs"/>
              </a:rPr>
              <a:t>{C,D,E,F,G,H} </a:t>
            </a:r>
            <a:r>
              <a:rPr kumimoji="0" lang="en-US" sz="2800" b="0" i="0" u="none" strike="noStrike" kern="1200" cap="none" spc="0" normalizeH="0" baseline="0" noProof="0" dirty="0" smtClean="0">
                <a:ln>
                  <a:noFill/>
                </a:ln>
                <a:solidFill>
                  <a:srgbClr val="0070C0"/>
                </a:solidFill>
                <a:effectLst/>
                <a:uLnTx/>
                <a:uFillTx/>
                <a:latin typeface="+mn-lt"/>
                <a:ea typeface="+mn-ea"/>
                <a:cs typeface="+mn-cs"/>
                <a:sym typeface="Wingdings" pitchFamily="2" charset="2"/>
              </a:rPr>
              <a:t>=</a:t>
            </a:r>
            <a:r>
              <a:rPr kumimoji="0" lang="en-US" sz="2800" b="0" i="0" u="none" strike="noStrike" kern="1200" cap="none" spc="0" normalizeH="0" baseline="0" noProof="0" dirty="0" smtClean="0">
                <a:ln>
                  <a:noFill/>
                </a:ln>
                <a:solidFill>
                  <a:srgbClr val="0070C0"/>
                </a:solidFill>
                <a:effectLst/>
                <a:uLnTx/>
                <a:uFillTx/>
                <a:latin typeface="+mn-lt"/>
                <a:ea typeface="+mn-ea"/>
                <a:cs typeface="+mn-cs"/>
              </a:rPr>
              <a:t> </a:t>
            </a:r>
            <a:r>
              <a:rPr kumimoji="0" lang="en-US" sz="2800" b="1" i="0" u="none" strike="noStrike" kern="1200" cap="none" spc="0" normalizeH="0" baseline="0" noProof="0" dirty="0" smtClean="0">
                <a:ln>
                  <a:noFill/>
                </a:ln>
                <a:solidFill>
                  <a:srgbClr val="0070C0"/>
                </a:solidFill>
                <a:effectLst/>
                <a:uLnTx/>
                <a:uFillTx/>
                <a:latin typeface="+mn-lt"/>
                <a:ea typeface="+mn-ea"/>
                <a:cs typeface="+mn-cs"/>
              </a:rPr>
              <a:t>G1</a:t>
            </a:r>
          </a:p>
          <a:p>
            <a:pPr marL="342900" lvl="0" indent="-342900">
              <a:spcBef>
                <a:spcPct val="20000"/>
              </a:spcBef>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endParaRPr kumimoji="0" lang="en-US" sz="40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0" name="Rounded Rectangle 9"/>
          <p:cNvSpPr/>
          <p:nvPr/>
        </p:nvSpPr>
        <p:spPr>
          <a:xfrm>
            <a:off x="1048328" y="1944586"/>
            <a:ext cx="1574799" cy="35560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1" name="Rounded Rectangle 10"/>
          <p:cNvSpPr/>
          <p:nvPr/>
        </p:nvSpPr>
        <p:spPr>
          <a:xfrm>
            <a:off x="5029200" y="1930400"/>
            <a:ext cx="2133600" cy="355600"/>
          </a:xfrm>
          <a:prstGeom prst="roundRect">
            <a:avLst/>
          </a:prstGeom>
          <a:noFill/>
          <a:ln w="38100">
            <a:solidFill>
              <a:srgbClr val="0086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300"/>
                                  </p:stCondLst>
                                  <p:childTnLst>
                                    <p:set>
                                      <p:cBhvr>
                                        <p:cTn id="6" dur="1" fill="hold">
                                          <p:stCondLst>
                                            <p:cond delay="0"/>
                                          </p:stCondLst>
                                        </p:cTn>
                                        <p:tgtEl>
                                          <p:spTgt spid="10"/>
                                        </p:tgtEl>
                                        <p:attrNameLst>
                                          <p:attrName>style.visibility</p:attrName>
                                        </p:attrNameLst>
                                      </p:cBhvr>
                                      <p:to>
                                        <p:strVal val="visible"/>
                                      </p:to>
                                    </p:set>
                                  </p:childTnLst>
                                </p:cTn>
                              </p:par>
                            </p:childTnLst>
                          </p:cTn>
                        </p:par>
                        <p:par>
                          <p:cTn id="7" fill="hold">
                            <p:stCondLst>
                              <p:cond delay="300"/>
                            </p:stCondLst>
                            <p:childTnLst>
                              <p:par>
                                <p:cTn id="8" presetID="1" presetClass="entr" presetSubtype="0" fill="hold" grpId="0" nodeType="afterEffect">
                                  <p:stCondLst>
                                    <p:cond delay="300"/>
                                  </p:stCondLst>
                                  <p:childTnLst>
                                    <p:set>
                                      <p:cBhvr>
                                        <p:cTn id="9" dur="1" fill="hold">
                                          <p:stCondLst>
                                            <p:cond delay="0"/>
                                          </p:stCondLst>
                                        </p:cTn>
                                        <p:tgtEl>
                                          <p:spTgt spid="11"/>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Group Mapping</a:t>
            </a:r>
            <a:endParaRPr lang="en-US" dirty="0"/>
          </a:p>
        </p:txBody>
      </p:sp>
      <p:sp>
        <p:nvSpPr>
          <p:cNvPr id="7" name="Content Placeholder 18"/>
          <p:cNvSpPr>
            <a:spLocks noGrp="1"/>
          </p:cNvSpPr>
          <p:nvPr>
            <p:ph sz="half" idx="4294967295"/>
          </p:nvPr>
        </p:nvSpPr>
        <p:spPr>
          <a:xfrm>
            <a:off x="4953000" y="1219200"/>
            <a:ext cx="3657600" cy="2011363"/>
          </a:xfrm>
          <a:prstGeom prst="rect">
            <a:avLst/>
          </a:prstGeom>
        </p:spPr>
        <p:txBody>
          <a:bodyPr>
            <a:noAutofit/>
          </a:bodyPr>
          <a:lstStyle/>
          <a:p>
            <a:pPr>
              <a:spcAft>
                <a:spcPts val="1200"/>
              </a:spcAft>
              <a:buNone/>
            </a:pPr>
            <a:r>
              <a:rPr lang="en-US" sz="2800" dirty="0" smtClean="0"/>
              <a:t>Reference Groups</a:t>
            </a:r>
          </a:p>
          <a:p>
            <a:pPr lvl="0">
              <a:buNone/>
            </a:pPr>
            <a:r>
              <a:rPr lang="en-US" sz="2400" dirty="0" smtClean="0"/>
              <a:t> </a:t>
            </a:r>
            <a:r>
              <a:rPr lang="en-US" sz="2400" b="1" dirty="0" smtClean="0"/>
              <a:t>G1:</a:t>
            </a:r>
            <a:r>
              <a:rPr lang="en-US" sz="2400" dirty="0" smtClean="0"/>
              <a:t> {C,D,E,F,G,H} </a:t>
            </a:r>
            <a:r>
              <a:rPr lang="en-US" sz="2400" dirty="0" smtClean="0">
                <a:sym typeface="Wingdings" pitchFamily="2" charset="2"/>
              </a:rPr>
              <a:t></a:t>
            </a:r>
            <a:r>
              <a:rPr lang="en-US" sz="2400" dirty="0" smtClean="0"/>
              <a:t> {</a:t>
            </a:r>
            <a:r>
              <a:rPr lang="en-US" sz="2400" i="1" dirty="0" smtClean="0"/>
              <a:t>X</a:t>
            </a:r>
            <a:r>
              <a:rPr lang="en-US" sz="2400" dirty="0" smtClean="0"/>
              <a:t>}</a:t>
            </a:r>
          </a:p>
          <a:p>
            <a:pPr lvl="0">
              <a:buNone/>
            </a:pPr>
            <a:r>
              <a:rPr lang="en-US" sz="2400" dirty="0" smtClean="0"/>
              <a:t> </a:t>
            </a:r>
            <a:r>
              <a:rPr lang="en-US" sz="2400" b="1" dirty="0" smtClean="0"/>
              <a:t>G2:</a:t>
            </a:r>
            <a:r>
              <a:rPr lang="en-US" sz="2400" dirty="0" smtClean="0"/>
              <a:t> {A,B,C} </a:t>
            </a:r>
            <a:r>
              <a:rPr lang="en-US" sz="2400" dirty="0" smtClean="0">
                <a:sym typeface="Wingdings" pitchFamily="2" charset="2"/>
              </a:rPr>
              <a:t></a:t>
            </a:r>
            <a:r>
              <a:rPr lang="en-US" sz="2400" dirty="0" smtClean="0"/>
              <a:t> {</a:t>
            </a:r>
            <a:r>
              <a:rPr lang="en-US" sz="2400" i="1" dirty="0" smtClean="0"/>
              <a:t>W,Y</a:t>
            </a:r>
            <a:r>
              <a:rPr lang="en-US" sz="2400" dirty="0" smtClean="0"/>
              <a:t>}</a:t>
            </a:r>
          </a:p>
          <a:p>
            <a:pPr lvl="0">
              <a:buNone/>
            </a:pPr>
            <a:r>
              <a:rPr lang="en-US" sz="2400" dirty="0" smtClean="0"/>
              <a:t> </a:t>
            </a:r>
            <a:r>
              <a:rPr lang="en-US" sz="2400" b="1" dirty="0" smtClean="0"/>
              <a:t>G3:</a:t>
            </a:r>
            <a:r>
              <a:rPr lang="en-US" sz="2400" dirty="0" smtClean="0"/>
              <a:t> {C,D} </a:t>
            </a:r>
            <a:r>
              <a:rPr lang="en-US" sz="2400" dirty="0" smtClean="0">
                <a:sym typeface="Wingdings" pitchFamily="2" charset="2"/>
              </a:rPr>
              <a:t></a:t>
            </a:r>
            <a:r>
              <a:rPr lang="en-US" sz="2400" dirty="0" smtClean="0"/>
              <a:t>{</a:t>
            </a:r>
            <a:r>
              <a:rPr lang="en-US" sz="2400" i="1" dirty="0" smtClean="0"/>
              <a:t>Z</a:t>
            </a:r>
            <a:r>
              <a:rPr lang="en-US" sz="2400" dirty="0" smtClean="0"/>
              <a:t>}</a:t>
            </a:r>
            <a:endParaRPr lang="en-US" sz="3200" dirty="0" smtClean="0"/>
          </a:p>
        </p:txBody>
      </p:sp>
      <p:sp>
        <p:nvSpPr>
          <p:cNvPr id="8" name="Content Placeholder 17"/>
          <p:cNvSpPr>
            <a:spLocks noGrp="1"/>
          </p:cNvSpPr>
          <p:nvPr>
            <p:ph sz="half" idx="1"/>
          </p:nvPr>
        </p:nvSpPr>
        <p:spPr>
          <a:xfrm>
            <a:off x="533400" y="1219200"/>
            <a:ext cx="4267200" cy="2011363"/>
          </a:xfrm>
        </p:spPr>
        <p:txBody>
          <a:bodyPr>
            <a:noAutofit/>
          </a:bodyPr>
          <a:lstStyle/>
          <a:p>
            <a:pPr>
              <a:spcAft>
                <a:spcPts val="1200"/>
              </a:spcAft>
              <a:buNone/>
            </a:pPr>
            <a:r>
              <a:rPr lang="en-US" dirty="0" smtClean="0"/>
              <a:t>Summary Statements</a:t>
            </a:r>
            <a:endParaRPr lang="en-US" sz="2000" dirty="0" smtClean="0"/>
          </a:p>
          <a:p>
            <a:pPr>
              <a:buNone/>
            </a:pPr>
            <a:r>
              <a:rPr lang="en-US" sz="2400" b="1" dirty="0" smtClean="0"/>
              <a:t>S1: </a:t>
            </a:r>
            <a:r>
              <a:rPr lang="en-US" sz="2400" dirty="0" smtClean="0"/>
              <a:t>{C,D,E,F,G,H} </a:t>
            </a:r>
            <a:r>
              <a:rPr lang="en-US" sz="2400" dirty="0" smtClean="0">
                <a:sym typeface="Wingdings" pitchFamily="2" charset="2"/>
              </a:rPr>
              <a:t></a:t>
            </a:r>
            <a:r>
              <a:rPr lang="en-US" sz="2400" dirty="0" smtClean="0"/>
              <a:t> {1, 2, 3, 4, 5}</a:t>
            </a:r>
          </a:p>
          <a:p>
            <a:pPr>
              <a:buNone/>
            </a:pPr>
            <a:r>
              <a:rPr lang="en-US" sz="2400" b="1" dirty="0" smtClean="0"/>
              <a:t>S2: </a:t>
            </a:r>
            <a:r>
              <a:rPr lang="en-US" sz="2400" dirty="0" smtClean="0"/>
              <a:t>{C,D,E,F,G} </a:t>
            </a:r>
            <a:r>
              <a:rPr lang="en-US" sz="2400" dirty="0" smtClean="0">
                <a:sym typeface="Wingdings" pitchFamily="2" charset="2"/>
              </a:rPr>
              <a:t></a:t>
            </a:r>
            <a:r>
              <a:rPr lang="en-US" sz="2400" dirty="0" smtClean="0"/>
              <a:t> {6, 7}</a:t>
            </a:r>
          </a:p>
          <a:p>
            <a:pPr>
              <a:buNone/>
            </a:pPr>
            <a:r>
              <a:rPr lang="en-US" sz="2400" b="1" dirty="0" smtClean="0"/>
              <a:t>S3: </a:t>
            </a:r>
            <a:r>
              <a:rPr lang="en-US" sz="2400" dirty="0" smtClean="0"/>
              <a:t>{A,B,C,D} </a:t>
            </a:r>
            <a:r>
              <a:rPr lang="en-US" sz="2400" dirty="0" smtClean="0">
                <a:sym typeface="Wingdings" pitchFamily="2" charset="2"/>
              </a:rPr>
              <a:t></a:t>
            </a:r>
            <a:r>
              <a:rPr lang="en-US" sz="2400" dirty="0" smtClean="0"/>
              <a:t>{9, 10, 11, 12}</a:t>
            </a:r>
          </a:p>
        </p:txBody>
      </p:sp>
      <p:sp>
        <p:nvSpPr>
          <p:cNvPr id="9" name="Content Placeholder 18"/>
          <p:cNvSpPr txBox="1">
            <a:spLocks/>
          </p:cNvSpPr>
          <p:nvPr/>
        </p:nvSpPr>
        <p:spPr>
          <a:xfrm>
            <a:off x="2743200" y="4114800"/>
            <a:ext cx="4419600" cy="2011363"/>
          </a:xfrm>
          <a:prstGeom prst="rect">
            <a:avLst/>
          </a:prstGeom>
        </p:spPr>
        <p:txBody>
          <a:bodyPr>
            <a:noAutofit/>
          </a:bodyPr>
          <a:lstStyle/>
          <a:p>
            <a:pPr marL="342900" marR="0" lvl="0" indent="-342900" algn="l" defTabSz="914400" rtl="0" eaLnBrk="1" fontAlgn="auto" latinLnBrk="0" hangingPunct="1">
              <a:lnSpc>
                <a:spcPct val="100000"/>
              </a:lnSpc>
              <a:spcBef>
                <a:spcPct val="20000"/>
              </a:spcBef>
              <a:spcAft>
                <a:spcPts val="1200"/>
              </a:spcAft>
              <a:buClrTx/>
              <a:buSzTx/>
              <a:buFont typeface="Arial" pitchFamily="34" charset="0"/>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Mapped Groups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S1:</a:t>
            </a:r>
            <a:r>
              <a:rPr kumimoji="0" lang="en-US" sz="2800" b="0" i="0" u="none" strike="noStrike" kern="1200" cap="none" spc="0" normalizeH="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{C,D,E,F,G,H} </a:t>
            </a:r>
            <a:r>
              <a:rPr kumimoji="0" lang="en-US" sz="28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G1</a:t>
            </a:r>
          </a:p>
          <a:p>
            <a:pPr marL="342900" lvl="0" indent="-342900">
              <a:spcBef>
                <a:spcPct val="20000"/>
              </a:spcBef>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smtClean="0">
                <a:ln>
                  <a:noFill/>
                </a:ln>
                <a:solidFill>
                  <a:srgbClr val="0070C0"/>
                </a:solidFill>
                <a:effectLst/>
                <a:uLnTx/>
                <a:uFillTx/>
                <a:latin typeface="+mn-lt"/>
                <a:ea typeface="+mn-ea"/>
                <a:cs typeface="+mn-cs"/>
              </a:rPr>
              <a:t>S2:</a:t>
            </a:r>
            <a:r>
              <a:rPr kumimoji="0" lang="en-US" sz="2800" b="0" i="0" u="none" strike="noStrike" kern="1200" cap="none" spc="0" normalizeH="0" baseline="0" noProof="0" dirty="0" smtClean="0">
                <a:ln>
                  <a:noFill/>
                </a:ln>
                <a:solidFill>
                  <a:srgbClr val="0070C0"/>
                </a:solidFill>
                <a:effectLst/>
                <a:uLnTx/>
                <a:uFillTx/>
                <a:latin typeface="+mn-lt"/>
                <a:ea typeface="+mn-ea"/>
                <a:cs typeface="+mn-cs"/>
              </a:rPr>
              <a:t> </a:t>
            </a:r>
            <a:r>
              <a:rPr lang="en-US" sz="2800" dirty="0" smtClean="0">
                <a:solidFill>
                  <a:srgbClr val="0070C0"/>
                </a:solidFill>
              </a:rPr>
              <a:t>{C,D,E,F,G} </a:t>
            </a:r>
            <a:r>
              <a:rPr kumimoji="0" lang="en-US" sz="2800" b="0" i="0" u="none" strike="noStrike" kern="1200" cap="none" spc="0" normalizeH="0" baseline="0" noProof="0" dirty="0" smtClean="0">
                <a:ln>
                  <a:noFill/>
                </a:ln>
                <a:solidFill>
                  <a:srgbClr val="0070C0"/>
                </a:solidFill>
                <a:effectLst/>
                <a:uLnTx/>
                <a:uFillTx/>
                <a:latin typeface="+mn-lt"/>
                <a:ea typeface="+mn-ea"/>
                <a:cs typeface="+mn-cs"/>
                <a:sym typeface="Wingdings" pitchFamily="2" charset="2"/>
              </a:rPr>
              <a:t>=</a:t>
            </a:r>
            <a:r>
              <a:rPr kumimoji="0" lang="en-US" sz="2800" b="0" i="0" u="none" strike="noStrike" kern="1200" cap="none" spc="0" normalizeH="0" baseline="0" noProof="0" dirty="0" smtClean="0">
                <a:ln>
                  <a:noFill/>
                </a:ln>
                <a:solidFill>
                  <a:srgbClr val="0070C0"/>
                </a:solidFill>
                <a:effectLst/>
                <a:uLnTx/>
                <a:uFillTx/>
                <a:latin typeface="+mn-lt"/>
                <a:ea typeface="+mn-ea"/>
                <a:cs typeface="+mn-cs"/>
              </a:rPr>
              <a:t> </a:t>
            </a:r>
            <a:r>
              <a:rPr lang="en-US" sz="2800" b="1" dirty="0" smtClean="0">
                <a:solidFill>
                  <a:srgbClr val="0070C0"/>
                </a:solidFill>
              </a:rPr>
              <a:t>G1 </a:t>
            </a:r>
            <a:r>
              <a:rPr kumimoji="0" lang="en-US" sz="2800" b="0" i="0" u="none" strike="noStrike" kern="1200" cap="none" spc="0" normalizeH="0" baseline="0" noProof="0" dirty="0" smtClean="0">
                <a:ln>
                  <a:noFill/>
                </a:ln>
                <a:solidFill>
                  <a:srgbClr val="0070C0"/>
                </a:solidFill>
                <a:effectLst/>
                <a:uLnTx/>
                <a:uFillTx/>
                <a:latin typeface="+mn-lt"/>
                <a:ea typeface="+mn-ea"/>
                <a:cs typeface="+mn-cs"/>
              </a:rPr>
              <a:t>– {H}</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endParaRPr kumimoji="0" lang="en-US" sz="40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Rounded Rectangle 5"/>
          <p:cNvSpPr/>
          <p:nvPr/>
        </p:nvSpPr>
        <p:spPr>
          <a:xfrm>
            <a:off x="1048329" y="2376714"/>
            <a:ext cx="1313872" cy="35560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Rounded Rectangle 9"/>
          <p:cNvSpPr/>
          <p:nvPr/>
        </p:nvSpPr>
        <p:spPr>
          <a:xfrm>
            <a:off x="5029200" y="1930400"/>
            <a:ext cx="2133600" cy="355600"/>
          </a:xfrm>
          <a:prstGeom prst="roundRect">
            <a:avLst/>
          </a:prstGeom>
          <a:noFill/>
          <a:ln w="38100">
            <a:solidFill>
              <a:srgbClr val="0086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1" name="Rounded Rectangle 10"/>
          <p:cNvSpPr/>
          <p:nvPr/>
        </p:nvSpPr>
        <p:spPr>
          <a:xfrm>
            <a:off x="5047344" y="2812142"/>
            <a:ext cx="1201056" cy="355600"/>
          </a:xfrm>
          <a:prstGeom prst="roundRect">
            <a:avLst/>
          </a:prstGeom>
          <a:noFill/>
          <a:ln w="38100">
            <a:solidFill>
              <a:srgbClr val="0086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3" name="Rounded Rectangle 12"/>
          <p:cNvSpPr/>
          <p:nvPr/>
        </p:nvSpPr>
        <p:spPr>
          <a:xfrm>
            <a:off x="5047344" y="2376714"/>
            <a:ext cx="1429656" cy="355600"/>
          </a:xfrm>
          <a:prstGeom prst="roundRect">
            <a:avLst/>
          </a:prstGeom>
          <a:noFill/>
          <a:ln w="38100">
            <a:solidFill>
              <a:srgbClr val="0086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4" name="Freeform 13"/>
          <p:cNvSpPr/>
          <p:nvPr/>
        </p:nvSpPr>
        <p:spPr bwMode="auto">
          <a:xfrm>
            <a:off x="6324600" y="3581400"/>
            <a:ext cx="853440" cy="533400"/>
          </a:xfrm>
          <a:custGeom>
            <a:avLst/>
            <a:gdLst>
              <a:gd name="connsiteX0" fmla="*/ 0 w 906780"/>
              <a:gd name="connsiteY0" fmla="*/ 320040 h 670560"/>
              <a:gd name="connsiteX1" fmla="*/ 243840 w 906780"/>
              <a:gd name="connsiteY1" fmla="*/ 617220 h 670560"/>
              <a:gd name="connsiteX2" fmla="*/ 906780 w 906780"/>
              <a:gd name="connsiteY2" fmla="*/ 0 h 670560"/>
              <a:gd name="connsiteX3" fmla="*/ 906780 w 906780"/>
              <a:gd name="connsiteY3" fmla="*/ 0 h 670560"/>
              <a:gd name="connsiteX0" fmla="*/ 0 w 906780"/>
              <a:gd name="connsiteY0" fmla="*/ 320040 h 670560"/>
              <a:gd name="connsiteX1" fmla="*/ 243840 w 906780"/>
              <a:gd name="connsiteY1" fmla="*/ 617220 h 670560"/>
              <a:gd name="connsiteX2" fmla="*/ 906780 w 906780"/>
              <a:gd name="connsiteY2" fmla="*/ 0 h 670560"/>
              <a:gd name="connsiteX3" fmla="*/ 906780 w 906780"/>
              <a:gd name="connsiteY3" fmla="*/ 0 h 670560"/>
              <a:gd name="connsiteX0" fmla="*/ 0 w 906780"/>
              <a:gd name="connsiteY0" fmla="*/ 320040 h 670560"/>
              <a:gd name="connsiteX1" fmla="*/ 243840 w 906780"/>
              <a:gd name="connsiteY1" fmla="*/ 617220 h 670560"/>
              <a:gd name="connsiteX2" fmla="*/ 906780 w 906780"/>
              <a:gd name="connsiteY2" fmla="*/ 0 h 670560"/>
              <a:gd name="connsiteX3" fmla="*/ 906780 w 906780"/>
              <a:gd name="connsiteY3" fmla="*/ 0 h 670560"/>
              <a:gd name="connsiteX0" fmla="*/ 0 w 906780"/>
              <a:gd name="connsiteY0" fmla="*/ 320040 h 670560"/>
              <a:gd name="connsiteX1" fmla="*/ 243840 w 906780"/>
              <a:gd name="connsiteY1" fmla="*/ 617220 h 670560"/>
              <a:gd name="connsiteX2" fmla="*/ 906780 w 906780"/>
              <a:gd name="connsiteY2" fmla="*/ 0 h 670560"/>
              <a:gd name="connsiteX3" fmla="*/ 906780 w 906780"/>
              <a:gd name="connsiteY3" fmla="*/ 0 h 670560"/>
              <a:gd name="connsiteX0" fmla="*/ 0 w 906780"/>
              <a:gd name="connsiteY0" fmla="*/ 320040 h 670560"/>
              <a:gd name="connsiteX1" fmla="*/ 243840 w 906780"/>
              <a:gd name="connsiteY1" fmla="*/ 617220 h 670560"/>
              <a:gd name="connsiteX2" fmla="*/ 906780 w 906780"/>
              <a:gd name="connsiteY2" fmla="*/ 0 h 670560"/>
              <a:gd name="connsiteX3" fmla="*/ 906780 w 906780"/>
              <a:gd name="connsiteY3" fmla="*/ 0 h 670560"/>
              <a:gd name="connsiteX0" fmla="*/ 0 w 906780"/>
              <a:gd name="connsiteY0" fmla="*/ 320040 h 670560"/>
              <a:gd name="connsiteX1" fmla="*/ 243840 w 906780"/>
              <a:gd name="connsiteY1" fmla="*/ 617220 h 670560"/>
              <a:gd name="connsiteX2" fmla="*/ 906780 w 906780"/>
              <a:gd name="connsiteY2" fmla="*/ 0 h 670560"/>
              <a:gd name="connsiteX3" fmla="*/ 906780 w 906780"/>
              <a:gd name="connsiteY3" fmla="*/ 0 h 670560"/>
              <a:gd name="connsiteX0" fmla="*/ 0 w 906780"/>
              <a:gd name="connsiteY0" fmla="*/ 320040 h 617220"/>
              <a:gd name="connsiteX1" fmla="*/ 243840 w 906780"/>
              <a:gd name="connsiteY1" fmla="*/ 617220 h 617220"/>
              <a:gd name="connsiteX2" fmla="*/ 906780 w 906780"/>
              <a:gd name="connsiteY2" fmla="*/ 0 h 617220"/>
              <a:gd name="connsiteX3" fmla="*/ 906780 w 906780"/>
              <a:gd name="connsiteY3" fmla="*/ 0 h 617220"/>
              <a:gd name="connsiteX0" fmla="*/ 0 w 906780"/>
              <a:gd name="connsiteY0" fmla="*/ 320040 h 617220"/>
              <a:gd name="connsiteX1" fmla="*/ 243840 w 906780"/>
              <a:gd name="connsiteY1" fmla="*/ 617220 h 617220"/>
              <a:gd name="connsiteX2" fmla="*/ 906780 w 906780"/>
              <a:gd name="connsiteY2" fmla="*/ 0 h 617220"/>
              <a:gd name="connsiteX3" fmla="*/ 906780 w 906780"/>
              <a:gd name="connsiteY3" fmla="*/ 0 h 617220"/>
              <a:gd name="connsiteX0" fmla="*/ 0 w 823067"/>
              <a:gd name="connsiteY0" fmla="*/ 324333 h 617220"/>
              <a:gd name="connsiteX1" fmla="*/ 160127 w 823067"/>
              <a:gd name="connsiteY1" fmla="*/ 617220 h 617220"/>
              <a:gd name="connsiteX2" fmla="*/ 823067 w 823067"/>
              <a:gd name="connsiteY2" fmla="*/ 0 h 617220"/>
              <a:gd name="connsiteX3" fmla="*/ 823067 w 823067"/>
              <a:gd name="connsiteY3" fmla="*/ 0 h 617220"/>
              <a:gd name="connsiteX0" fmla="*/ 0 w 823067"/>
              <a:gd name="connsiteY0" fmla="*/ 324333 h 617220"/>
              <a:gd name="connsiteX1" fmla="*/ 160127 w 823067"/>
              <a:gd name="connsiteY1" fmla="*/ 617220 h 617220"/>
              <a:gd name="connsiteX2" fmla="*/ 823067 w 823067"/>
              <a:gd name="connsiteY2" fmla="*/ 0 h 617220"/>
              <a:gd name="connsiteX3" fmla="*/ 823067 w 823067"/>
              <a:gd name="connsiteY3" fmla="*/ 0 h 617220"/>
              <a:gd name="connsiteX0" fmla="*/ 0 w 823067"/>
              <a:gd name="connsiteY0" fmla="*/ 324333 h 617220"/>
              <a:gd name="connsiteX1" fmla="*/ 160127 w 823067"/>
              <a:gd name="connsiteY1" fmla="*/ 617220 h 617220"/>
              <a:gd name="connsiteX2" fmla="*/ 823067 w 823067"/>
              <a:gd name="connsiteY2" fmla="*/ 0 h 617220"/>
              <a:gd name="connsiteX3" fmla="*/ 823067 w 823067"/>
              <a:gd name="connsiteY3" fmla="*/ 0 h 617220"/>
              <a:gd name="connsiteX0" fmla="*/ 0 w 815554"/>
              <a:gd name="connsiteY0" fmla="*/ 405899 h 617220"/>
              <a:gd name="connsiteX1" fmla="*/ 152614 w 815554"/>
              <a:gd name="connsiteY1" fmla="*/ 617220 h 617220"/>
              <a:gd name="connsiteX2" fmla="*/ 815554 w 815554"/>
              <a:gd name="connsiteY2" fmla="*/ 0 h 617220"/>
              <a:gd name="connsiteX3" fmla="*/ 815554 w 815554"/>
              <a:gd name="connsiteY3" fmla="*/ 0 h 617220"/>
              <a:gd name="connsiteX0" fmla="*/ 362863 w 1178417"/>
              <a:gd name="connsiteY0" fmla="*/ 818023 h 1029344"/>
              <a:gd name="connsiteX1" fmla="*/ 515477 w 1178417"/>
              <a:gd name="connsiteY1" fmla="*/ 1029344 h 1029344"/>
              <a:gd name="connsiteX2" fmla="*/ 1178417 w 1178417"/>
              <a:gd name="connsiteY2" fmla="*/ 412124 h 1029344"/>
              <a:gd name="connsiteX3" fmla="*/ 0 w 1178417"/>
              <a:gd name="connsiteY3" fmla="*/ 0 h 1029344"/>
              <a:gd name="connsiteX0" fmla="*/ 0 w 815554"/>
              <a:gd name="connsiteY0" fmla="*/ 405899 h 617220"/>
              <a:gd name="connsiteX1" fmla="*/ 152614 w 815554"/>
              <a:gd name="connsiteY1" fmla="*/ 617220 h 617220"/>
              <a:gd name="connsiteX2" fmla="*/ 815554 w 815554"/>
              <a:gd name="connsiteY2" fmla="*/ 0 h 617220"/>
              <a:gd name="connsiteX0" fmla="*/ 0 w 770478"/>
              <a:gd name="connsiteY0" fmla="*/ 354384 h 565705"/>
              <a:gd name="connsiteX1" fmla="*/ 152614 w 770478"/>
              <a:gd name="connsiteY1" fmla="*/ 565705 h 565705"/>
              <a:gd name="connsiteX2" fmla="*/ 770478 w 770478"/>
              <a:gd name="connsiteY2" fmla="*/ 0 h 565705"/>
              <a:gd name="connsiteX0" fmla="*/ 0 w 621298"/>
              <a:gd name="connsiteY0" fmla="*/ 224522 h 435843"/>
              <a:gd name="connsiteX1" fmla="*/ 152614 w 621298"/>
              <a:gd name="connsiteY1" fmla="*/ 435843 h 435843"/>
              <a:gd name="connsiteX2" fmla="*/ 621298 w 621298"/>
              <a:gd name="connsiteY2" fmla="*/ 0 h 435843"/>
            </a:gdLst>
            <a:ahLst/>
            <a:cxnLst>
              <a:cxn ang="0">
                <a:pos x="connsiteX0" y="connsiteY0"/>
              </a:cxn>
              <a:cxn ang="0">
                <a:pos x="connsiteX1" y="connsiteY1"/>
              </a:cxn>
              <a:cxn ang="0">
                <a:pos x="connsiteX2" y="connsiteY2"/>
              </a:cxn>
            </a:cxnLst>
            <a:rect l="l" t="t" r="r" b="b"/>
            <a:pathLst>
              <a:path w="621298" h="435843">
                <a:moveTo>
                  <a:pt x="0" y="224522"/>
                </a:moveTo>
                <a:lnTo>
                  <a:pt x="152614" y="435843"/>
                </a:lnTo>
                <a:lnTo>
                  <a:pt x="621298" y="0"/>
                </a:lnTo>
              </a:path>
            </a:pathLst>
          </a:custGeom>
          <a:noFill/>
          <a:ln w="73025" cap="rnd" cmpd="sng" algn="ctr">
            <a:solidFill>
              <a:srgbClr val="00863D"/>
            </a:solidFill>
            <a:prstDash val="solid"/>
            <a:round/>
            <a:headEnd type="none" w="med" len="med"/>
            <a:tailEnd type="none" w="med" len="med"/>
          </a:ln>
          <a:effectLst>
            <a:innerShdw blurRad="63500" dist="50800" dir="2700000">
              <a:prstClr val="black">
                <a:alpha val="50000"/>
              </a:prstClr>
            </a:innerShdw>
          </a:effectLst>
        </p:spPr>
        <p:txBody>
          <a:bodyPr anchor="ctr"/>
          <a:lstStyle/>
          <a:p>
            <a:pPr algn="ctr" fontAlgn="auto">
              <a:spcBef>
                <a:spcPts val="0"/>
              </a:spcBef>
              <a:spcAft>
                <a:spcPts val="0"/>
              </a:spcAft>
              <a:defRPr/>
            </a:pPr>
            <a:endParaRPr lang="en-US">
              <a:latin typeface="+mn-lt"/>
            </a:endParaRPr>
          </a:p>
        </p:txBody>
      </p:sp>
      <p:sp>
        <p:nvSpPr>
          <p:cNvPr id="15" name="Rectangle 14"/>
          <p:cNvSpPr/>
          <p:nvPr/>
        </p:nvSpPr>
        <p:spPr>
          <a:xfrm>
            <a:off x="2834367" y="3733800"/>
            <a:ext cx="2575833" cy="523220"/>
          </a:xfrm>
          <a:prstGeom prst="rect">
            <a:avLst/>
          </a:prstGeom>
        </p:spPr>
        <p:txBody>
          <a:bodyPr wrap="none">
            <a:spAutoFit/>
          </a:bodyPr>
          <a:lstStyle/>
          <a:p>
            <a:r>
              <a:rPr lang="en-US" sz="2800" b="1" dirty="0" smtClean="0"/>
              <a:t>S2:</a:t>
            </a:r>
            <a:r>
              <a:rPr lang="en-US" sz="2800" dirty="0" smtClean="0"/>
              <a:t> {C,D,E,F,G} </a:t>
            </a:r>
            <a:r>
              <a:rPr lang="en-US" sz="2800" dirty="0" smtClean="0">
                <a:sym typeface="Wingdings" pitchFamily="2" charset="2"/>
              </a:rPr>
              <a:t>=</a:t>
            </a:r>
            <a:r>
              <a:rPr lang="en-US" sz="2800" dirty="0" smtClean="0"/>
              <a:t> </a:t>
            </a:r>
            <a:endParaRPr lang="en-US" dirty="0"/>
          </a:p>
        </p:txBody>
      </p:sp>
      <p:sp>
        <p:nvSpPr>
          <p:cNvPr id="12" name="Content Placeholder 18"/>
          <p:cNvSpPr txBox="1">
            <a:spLocks/>
          </p:cNvSpPr>
          <p:nvPr/>
        </p:nvSpPr>
        <p:spPr>
          <a:xfrm>
            <a:off x="5181600" y="3733800"/>
            <a:ext cx="3381828" cy="2011363"/>
          </a:xfrm>
          <a:prstGeom prst="rect">
            <a:avLst/>
          </a:prstGeom>
        </p:spPr>
        <p:txBody>
          <a:bodyPr>
            <a:noAutofit/>
          </a:bodyPr>
          <a:lstStyle/>
          <a:p>
            <a:pPr marL="342900" indent="-342900">
              <a:spcBef>
                <a:spcPct val="20000"/>
              </a:spcBef>
              <a:spcAft>
                <a:spcPts val="1200"/>
              </a:spcAft>
              <a:defRPr/>
            </a:pPr>
            <a:r>
              <a:rPr lang="en-US" sz="2800" b="1" dirty="0" smtClean="0"/>
              <a:t>G1</a:t>
            </a:r>
            <a:r>
              <a:rPr lang="en-US" sz="2800" dirty="0" smtClean="0"/>
              <a:t> – {H}</a:t>
            </a:r>
          </a:p>
          <a:p>
            <a:pPr marL="342900" indent="-342900">
              <a:spcBef>
                <a:spcPct val="20000"/>
              </a:spcBef>
              <a:spcAft>
                <a:spcPts val="1200"/>
              </a:spcAft>
              <a:defRPr/>
            </a:pPr>
            <a:r>
              <a:rPr lang="en-US" sz="2800" b="1" dirty="0" smtClean="0"/>
              <a:t>G2</a:t>
            </a:r>
            <a:r>
              <a:rPr lang="en-US" sz="2800" dirty="0" smtClean="0"/>
              <a:t> – {A,B} + {D,E,F,G}</a:t>
            </a:r>
          </a:p>
          <a:p>
            <a:pPr marL="342900" indent="-342900">
              <a:spcBef>
                <a:spcPct val="20000"/>
              </a:spcBef>
              <a:spcAft>
                <a:spcPts val="1200"/>
              </a:spcAft>
              <a:defRPr/>
            </a:pPr>
            <a:r>
              <a:rPr lang="en-US" sz="2800" b="1" dirty="0" smtClean="0"/>
              <a:t>G3</a:t>
            </a:r>
            <a:r>
              <a:rPr lang="en-US" sz="2800" dirty="0" smtClean="0"/>
              <a:t> + {E,F,G}</a:t>
            </a:r>
          </a:p>
          <a:p>
            <a:pPr marL="342900" indent="-342900">
              <a:spcBef>
                <a:spcPct val="20000"/>
              </a:spcBef>
              <a:spcAft>
                <a:spcPts val="1200"/>
              </a:spcAft>
              <a:defRPr/>
            </a:pPr>
            <a:endParaRPr lang="en-US" sz="2800" dirty="0" smtClean="0"/>
          </a:p>
          <a:p>
            <a:pPr marL="342900" indent="-342900">
              <a:spcBef>
                <a:spcPct val="20000"/>
              </a:spcBef>
              <a:spcAft>
                <a:spcPts val="1200"/>
              </a:spcAft>
              <a:defRPr/>
            </a:pPr>
            <a:endParaRPr kumimoji="0" lang="en-US" sz="36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10"/>
                                        </p:tgtEl>
                                        <p:attrNameLst>
                                          <p:attrName>style.visibility</p:attrName>
                                        </p:attrNameLst>
                                      </p:cBhvr>
                                      <p:to>
                                        <p:strVal val="hidden"/>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2" nodeType="clickEffect">
                                  <p:stCondLst>
                                    <p:cond delay="0"/>
                                  </p:stCondLst>
                                  <p:childTnLst>
                                    <p:set>
                                      <p:cBhvr>
                                        <p:cTn id="22" dur="1" fill="hold">
                                          <p:stCondLst>
                                            <p:cond delay="0"/>
                                          </p:stCondLst>
                                        </p:cTn>
                                        <p:tgtEl>
                                          <p:spTgt spid="13"/>
                                        </p:tgtEl>
                                        <p:attrNameLst>
                                          <p:attrName>style.visibility</p:attrName>
                                        </p:attrNameLst>
                                      </p:cBhvr>
                                      <p:to>
                                        <p:strVal val="hidden"/>
                                      </p:to>
                                    </p:set>
                                  </p:childTnLst>
                                </p:cTn>
                              </p:par>
                            </p:childTnLst>
                          </p:cTn>
                        </p:par>
                        <p:par>
                          <p:cTn id="23" fill="hold">
                            <p:stCondLst>
                              <p:cond delay="0"/>
                            </p:stCondLst>
                            <p:childTnLst>
                              <p:par>
                                <p:cTn id="24" presetID="1" presetClass="entr" presetSubtype="0" fill="hold" grpId="0" nodeType="afterEffect">
                                  <p:stCondLst>
                                    <p:cond delay="0"/>
                                  </p:stCondLst>
                                  <p:childTnLst>
                                    <p:set>
                                      <p:cBhvr>
                                        <p:cTn id="25" dur="1" fill="hold">
                                          <p:stCondLst>
                                            <p:cond delay="0"/>
                                          </p:stCondLst>
                                        </p:cTn>
                                        <p:tgtEl>
                                          <p:spTgt spid="11"/>
                                        </p:tgtEl>
                                        <p:attrNameLst>
                                          <p:attrName>style.visibility</p:attrName>
                                        </p:attrNameLst>
                                      </p:cBhvr>
                                      <p:to>
                                        <p:strVal val="visible"/>
                                      </p:to>
                                    </p:set>
                                  </p:childTnLst>
                                </p:cTn>
                              </p:par>
                            </p:childTnLst>
                          </p:cTn>
                        </p:par>
                        <p:par>
                          <p:cTn id="26" fill="hold">
                            <p:stCondLst>
                              <p:cond delay="0"/>
                            </p:stCondLst>
                            <p:childTnLst>
                              <p:par>
                                <p:cTn id="27" presetID="1" presetClass="entr" presetSubtype="0" fill="hold" nodeType="afterEffect">
                                  <p:stCondLst>
                                    <p:cond delay="0"/>
                                  </p:stCondLst>
                                  <p:childTnLst>
                                    <p:set>
                                      <p:cBhvr>
                                        <p:cTn id="28"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11"/>
                                        </p:tgtEl>
                                        <p:attrNameLst>
                                          <p:attrName>style.visibility</p:attrName>
                                        </p:attrNameLst>
                                      </p:cBhvr>
                                      <p:to>
                                        <p:strVal val="hidden"/>
                                      </p:to>
                                    </p:set>
                                  </p:childTnLst>
                                </p:cTn>
                              </p:par>
                            </p:childTnLst>
                          </p:cTn>
                        </p:par>
                        <p:par>
                          <p:cTn id="33" fill="hold">
                            <p:stCondLst>
                              <p:cond delay="0"/>
                            </p:stCondLst>
                            <p:childTnLst>
                              <p:par>
                                <p:cTn id="34" presetID="1" presetClass="entr" presetSubtype="0" fill="hold" grpId="1" nodeType="afterEffect">
                                  <p:stCondLst>
                                    <p:cond delay="0"/>
                                  </p:stCondLst>
                                  <p:childTnLst>
                                    <p:set>
                                      <p:cBhvr>
                                        <p:cTn id="35" dur="1" fill="hold">
                                          <p:stCondLst>
                                            <p:cond delay="0"/>
                                          </p:stCondLst>
                                        </p:cTn>
                                        <p:tgtEl>
                                          <p:spTgt spid="14"/>
                                        </p:tgtEl>
                                        <p:attrNameLst>
                                          <p:attrName>style.visibility</p:attrName>
                                        </p:attrNameLst>
                                      </p:cBhvr>
                                      <p:to>
                                        <p:strVal val="visible"/>
                                      </p:to>
                                    </p:set>
                                  </p:childTnLst>
                                </p:cTn>
                              </p:par>
                              <p:par>
                                <p:cTn id="36" presetID="1" presetClass="entr" presetSubtype="0" fill="hold" grpId="2" nodeType="withEffect">
                                  <p:stCondLst>
                                    <p:cond delay="0"/>
                                  </p:stCondLst>
                                  <p:childTnLst>
                                    <p:set>
                                      <p:cBhvr>
                                        <p:cTn id="37" dur="1" fill="hold">
                                          <p:stCondLst>
                                            <p:cond delay="0"/>
                                          </p:stCondLst>
                                        </p:cTn>
                                        <p:tgtEl>
                                          <p:spTgt spid="10"/>
                                        </p:tgtEl>
                                        <p:attrNameLst>
                                          <p:attrName>style.visibility</p:attrName>
                                        </p:attrNameLst>
                                      </p:cBhvr>
                                      <p:to>
                                        <p:strVal val="visible"/>
                                      </p:to>
                                    </p:set>
                                  </p:childTnLst>
                                </p:cTn>
                              </p:par>
                            </p:childTnLst>
                          </p:cTn>
                        </p:par>
                        <p:par>
                          <p:cTn id="38" fill="hold">
                            <p:stCondLst>
                              <p:cond delay="0"/>
                            </p:stCondLst>
                            <p:childTnLst>
                              <p:par>
                                <p:cTn id="39" presetID="10" presetClass="exit" presetSubtype="0" fill="hold" grpId="2" nodeType="afterEffect">
                                  <p:stCondLst>
                                    <p:cond delay="1000"/>
                                  </p:stCondLst>
                                  <p:childTnLst>
                                    <p:animEffect transition="out" filter="fade">
                                      <p:cBhvr>
                                        <p:cTn id="40" dur="500"/>
                                        <p:tgtEl>
                                          <p:spTgt spid="14"/>
                                        </p:tgtEl>
                                      </p:cBhvr>
                                    </p:animEffect>
                                    <p:set>
                                      <p:cBhvr>
                                        <p:cTn id="41" dur="1" fill="hold">
                                          <p:stCondLst>
                                            <p:cond delay="499"/>
                                          </p:stCondLst>
                                        </p:cTn>
                                        <p:tgtEl>
                                          <p:spTgt spid="14"/>
                                        </p:tgtEl>
                                        <p:attrNameLst>
                                          <p:attrName>style.visibility</p:attrName>
                                        </p:attrNameLst>
                                      </p:cBhvr>
                                      <p:to>
                                        <p:strVal val="hidden"/>
                                      </p:to>
                                    </p:set>
                                  </p:childTnLst>
                                </p:cTn>
                              </p:par>
                              <p:par>
                                <p:cTn id="42" presetID="10" presetClass="exit" presetSubtype="0" fill="hold" grpId="0" nodeType="withEffect">
                                  <p:stCondLst>
                                    <p:cond delay="1000"/>
                                  </p:stCondLst>
                                  <p:childTnLst>
                                    <p:animEffect transition="out" filter="fade">
                                      <p:cBhvr>
                                        <p:cTn id="43" dur="500"/>
                                        <p:tgtEl>
                                          <p:spTgt spid="12">
                                            <p:txEl>
                                              <p:pRg st="1" end="1"/>
                                            </p:txEl>
                                          </p:spTgt>
                                        </p:tgtEl>
                                      </p:cBhvr>
                                    </p:animEffect>
                                    <p:set>
                                      <p:cBhvr>
                                        <p:cTn id="44" dur="1" fill="hold">
                                          <p:stCondLst>
                                            <p:cond delay="499"/>
                                          </p:stCondLst>
                                        </p:cTn>
                                        <p:tgtEl>
                                          <p:spTgt spid="12">
                                            <p:txEl>
                                              <p:pRg st="1" end="1"/>
                                            </p:txEl>
                                          </p:spTgt>
                                        </p:tgtEl>
                                        <p:attrNameLst>
                                          <p:attrName>style.visibility</p:attrName>
                                        </p:attrNameLst>
                                      </p:cBhvr>
                                      <p:to>
                                        <p:strVal val="hidden"/>
                                      </p:to>
                                    </p:set>
                                  </p:childTnLst>
                                </p:cTn>
                              </p:par>
                              <p:par>
                                <p:cTn id="45" presetID="10" presetClass="exit" presetSubtype="0" fill="hold" nodeType="withEffect">
                                  <p:stCondLst>
                                    <p:cond delay="1000"/>
                                  </p:stCondLst>
                                  <p:childTnLst>
                                    <p:animEffect transition="out" filter="fade">
                                      <p:cBhvr>
                                        <p:cTn id="46" dur="500"/>
                                        <p:tgtEl>
                                          <p:spTgt spid="12">
                                            <p:txEl>
                                              <p:pRg st="2" end="2"/>
                                            </p:txEl>
                                          </p:spTgt>
                                        </p:tgtEl>
                                      </p:cBhvr>
                                    </p:animEffect>
                                    <p:set>
                                      <p:cBhvr>
                                        <p:cTn id="47" dur="1" fill="hold">
                                          <p:stCondLst>
                                            <p:cond delay="499"/>
                                          </p:stCondLst>
                                        </p:cTn>
                                        <p:tgtEl>
                                          <p:spTgt spid="12">
                                            <p:txEl>
                                              <p:pRg st="2" end="2"/>
                                            </p:txEl>
                                          </p:spTgt>
                                        </p:tgtEl>
                                        <p:attrNameLst>
                                          <p:attrName>style.visibility</p:attrName>
                                        </p:attrNameLst>
                                      </p:cBhvr>
                                      <p:to>
                                        <p:strVal val="hidden"/>
                                      </p:to>
                                    </p:set>
                                  </p:childTnLst>
                                </p:cTn>
                              </p:par>
                            </p:childTnLst>
                          </p:cTn>
                        </p:par>
                        <p:par>
                          <p:cTn id="48" fill="hold">
                            <p:stCondLst>
                              <p:cond delay="1500"/>
                            </p:stCondLst>
                            <p:childTnLst>
                              <p:par>
                                <p:cTn id="49" presetID="42" presetClass="path" presetSubtype="0" accel="50000" decel="50000" fill="hold" nodeType="afterEffect">
                                  <p:stCondLst>
                                    <p:cond delay="0"/>
                                  </p:stCondLst>
                                  <p:childTnLst>
                                    <p:animMotion origin="layout" path="M 8.33333E-7 -1.15607E-6 L 8.33333E-7 0.23029 " pathEditMode="relative" rAng="0" ptsTypes="AA">
                                      <p:cBhvr>
                                        <p:cTn id="50" dur="1000" fill="hold"/>
                                        <p:tgtEl>
                                          <p:spTgt spid="12">
                                            <p:txEl>
                                              <p:pRg st="0" end="0"/>
                                            </p:txEl>
                                          </p:spTgt>
                                        </p:tgtEl>
                                        <p:attrNameLst>
                                          <p:attrName>ppt_x</p:attrName>
                                          <p:attrName>ppt_y</p:attrName>
                                        </p:attrNameLst>
                                      </p:cBhvr>
                                      <p:rCtr x="0" y="115"/>
                                    </p:animMotion>
                                  </p:childTnLst>
                                </p:cTn>
                              </p:par>
                              <p:par>
                                <p:cTn id="51" presetID="42" presetClass="path" presetSubtype="0" accel="50000" decel="50000" fill="hold" grpId="1" nodeType="withEffect">
                                  <p:stCondLst>
                                    <p:cond delay="0"/>
                                  </p:stCondLst>
                                  <p:childTnLst>
                                    <p:animMotion origin="layout" path="M -4.44444E-6 4.68208E-6 L -4.44444E-6 0.23445 " pathEditMode="relative" rAng="0" ptsTypes="AA">
                                      <p:cBhvr>
                                        <p:cTn id="52" dur="1000" fill="hold"/>
                                        <p:tgtEl>
                                          <p:spTgt spid="15"/>
                                        </p:tgtEl>
                                        <p:attrNameLst>
                                          <p:attrName>ppt_x</p:attrName>
                                          <p:attrName>ppt_y</p:attrName>
                                        </p:attrNameLst>
                                      </p:cBhvr>
                                      <p:rCtr x="0" y="117"/>
                                    </p:animMotion>
                                  </p:childTnLst>
                                </p:cTn>
                              </p:par>
                              <p:par>
                                <p:cTn id="53" presetID="10" presetClass="exit" presetSubtype="0" fill="hold" nodeType="withEffect">
                                  <p:stCondLst>
                                    <p:cond delay="900"/>
                                  </p:stCondLst>
                                  <p:childTnLst>
                                    <p:animEffect transition="out" filter="fade">
                                      <p:cBhvr>
                                        <p:cTn id="54" dur="500"/>
                                        <p:tgtEl>
                                          <p:spTgt spid="12">
                                            <p:txEl>
                                              <p:pRg st="0" end="0"/>
                                            </p:txEl>
                                          </p:spTgt>
                                        </p:tgtEl>
                                      </p:cBhvr>
                                    </p:animEffect>
                                    <p:set>
                                      <p:cBhvr>
                                        <p:cTn id="55" dur="1" fill="hold">
                                          <p:stCondLst>
                                            <p:cond delay="499"/>
                                          </p:stCondLst>
                                        </p:cTn>
                                        <p:tgtEl>
                                          <p:spTgt spid="12">
                                            <p:txEl>
                                              <p:pRg st="0" end="0"/>
                                            </p:txEl>
                                          </p:spTgt>
                                        </p:tgtEl>
                                        <p:attrNameLst>
                                          <p:attrName>style.visibility</p:attrName>
                                        </p:attrNameLst>
                                      </p:cBhvr>
                                      <p:to>
                                        <p:strVal val="hidden"/>
                                      </p:to>
                                    </p:set>
                                  </p:childTnLst>
                                </p:cTn>
                              </p:par>
                              <p:par>
                                <p:cTn id="56" presetID="10" presetClass="exit" presetSubtype="0" fill="hold" grpId="2" nodeType="withEffect">
                                  <p:stCondLst>
                                    <p:cond delay="900"/>
                                  </p:stCondLst>
                                  <p:childTnLst>
                                    <p:animEffect transition="out" filter="fade">
                                      <p:cBhvr>
                                        <p:cTn id="57" dur="500"/>
                                        <p:tgtEl>
                                          <p:spTgt spid="15"/>
                                        </p:tgtEl>
                                      </p:cBhvr>
                                    </p:animEffect>
                                    <p:set>
                                      <p:cBhvr>
                                        <p:cTn id="58" dur="1" fill="hold">
                                          <p:stCondLst>
                                            <p:cond delay="499"/>
                                          </p:stCondLst>
                                        </p:cTn>
                                        <p:tgtEl>
                                          <p:spTgt spid="15"/>
                                        </p:tgtEl>
                                        <p:attrNameLst>
                                          <p:attrName>style.visibility</p:attrName>
                                        </p:attrNameLst>
                                      </p:cBhvr>
                                      <p:to>
                                        <p:strVal val="hidden"/>
                                      </p:to>
                                    </p:set>
                                  </p:childTnLst>
                                </p:cTn>
                              </p:par>
                              <p:par>
                                <p:cTn id="59" presetID="10" presetClass="entr" presetSubtype="0" fill="hold" grpId="0" nodeType="withEffect">
                                  <p:stCondLst>
                                    <p:cond delay="900"/>
                                  </p:stCondLst>
                                  <p:childTnLst>
                                    <p:set>
                                      <p:cBhvr>
                                        <p:cTn id="60" dur="1" fill="hold">
                                          <p:stCondLst>
                                            <p:cond delay="0"/>
                                          </p:stCondLst>
                                        </p:cTn>
                                        <p:tgtEl>
                                          <p:spTgt spid="9"/>
                                        </p:tgtEl>
                                        <p:attrNameLst>
                                          <p:attrName>style.visibility</p:attrName>
                                        </p:attrNameLst>
                                      </p:cBhvr>
                                      <p:to>
                                        <p:strVal val="visible"/>
                                      </p:to>
                                    </p:set>
                                    <p:animEffect transition="in" filter="fade">
                                      <p:cBhvr>
                                        <p:cTn id="6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P spid="10" grpId="1" animBg="1"/>
      <p:bldP spid="10" grpId="2" animBg="1"/>
      <p:bldP spid="11" grpId="0" animBg="1"/>
      <p:bldP spid="11" grpId="1" animBg="1"/>
      <p:bldP spid="13" grpId="2" animBg="1"/>
      <p:bldP spid="14" grpId="1" animBg="1"/>
      <p:bldP spid="14" grpId="2" animBg="1"/>
      <p:bldP spid="15" grpId="0"/>
      <p:bldP spid="15" grpId="1"/>
      <p:bldP spid="15" grpId="2"/>
      <p:bldP spid="12" grpId="0" uiExpand="1" build="allAtOnce"/>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Group Mapping</a:t>
            </a:r>
            <a:endParaRPr lang="en-US" dirty="0"/>
          </a:p>
        </p:txBody>
      </p:sp>
      <p:sp>
        <p:nvSpPr>
          <p:cNvPr id="7" name="Content Placeholder 18"/>
          <p:cNvSpPr>
            <a:spLocks noGrp="1"/>
          </p:cNvSpPr>
          <p:nvPr>
            <p:ph sz="half" idx="4294967295"/>
          </p:nvPr>
        </p:nvSpPr>
        <p:spPr>
          <a:xfrm>
            <a:off x="4953000" y="1219200"/>
            <a:ext cx="3657600" cy="2011363"/>
          </a:xfrm>
          <a:prstGeom prst="rect">
            <a:avLst/>
          </a:prstGeom>
        </p:spPr>
        <p:txBody>
          <a:bodyPr>
            <a:noAutofit/>
          </a:bodyPr>
          <a:lstStyle/>
          <a:p>
            <a:pPr>
              <a:spcAft>
                <a:spcPts val="1200"/>
              </a:spcAft>
              <a:buNone/>
            </a:pPr>
            <a:r>
              <a:rPr lang="en-US" sz="2800" dirty="0" smtClean="0"/>
              <a:t>Reference Groups</a:t>
            </a:r>
          </a:p>
          <a:p>
            <a:pPr lvl="0">
              <a:buNone/>
            </a:pPr>
            <a:r>
              <a:rPr lang="en-US" sz="2400" dirty="0" smtClean="0"/>
              <a:t> </a:t>
            </a:r>
            <a:r>
              <a:rPr lang="en-US" sz="2400" b="1" dirty="0" smtClean="0"/>
              <a:t>G1:</a:t>
            </a:r>
            <a:r>
              <a:rPr lang="en-US" sz="2400" dirty="0" smtClean="0"/>
              <a:t> {C,D,E,F,G,H} </a:t>
            </a:r>
            <a:r>
              <a:rPr lang="en-US" sz="2400" dirty="0" smtClean="0">
                <a:sym typeface="Wingdings" pitchFamily="2" charset="2"/>
              </a:rPr>
              <a:t></a:t>
            </a:r>
            <a:r>
              <a:rPr lang="en-US" sz="2400" dirty="0" smtClean="0"/>
              <a:t> {</a:t>
            </a:r>
            <a:r>
              <a:rPr lang="en-US" sz="2400" i="1" dirty="0" smtClean="0"/>
              <a:t>X</a:t>
            </a:r>
            <a:r>
              <a:rPr lang="en-US" sz="2400" dirty="0" smtClean="0"/>
              <a:t>}</a:t>
            </a:r>
          </a:p>
          <a:p>
            <a:pPr lvl="0">
              <a:buNone/>
            </a:pPr>
            <a:r>
              <a:rPr lang="en-US" sz="2400" dirty="0" smtClean="0"/>
              <a:t> </a:t>
            </a:r>
            <a:r>
              <a:rPr lang="en-US" sz="2400" b="1" dirty="0" smtClean="0"/>
              <a:t>G2:</a:t>
            </a:r>
            <a:r>
              <a:rPr lang="en-US" sz="2400" dirty="0" smtClean="0"/>
              <a:t> {A,B,C} </a:t>
            </a:r>
            <a:r>
              <a:rPr lang="en-US" sz="2400" dirty="0" smtClean="0">
                <a:sym typeface="Wingdings" pitchFamily="2" charset="2"/>
              </a:rPr>
              <a:t></a:t>
            </a:r>
            <a:r>
              <a:rPr lang="en-US" sz="2400" dirty="0" smtClean="0"/>
              <a:t> {</a:t>
            </a:r>
            <a:r>
              <a:rPr lang="en-US" sz="2400" i="1" dirty="0" smtClean="0"/>
              <a:t>W,Y</a:t>
            </a:r>
            <a:r>
              <a:rPr lang="en-US" sz="2400" dirty="0" smtClean="0"/>
              <a:t>}</a:t>
            </a:r>
          </a:p>
          <a:p>
            <a:pPr lvl="0">
              <a:buNone/>
            </a:pPr>
            <a:r>
              <a:rPr lang="en-US" sz="2400" dirty="0" smtClean="0"/>
              <a:t> </a:t>
            </a:r>
            <a:r>
              <a:rPr lang="en-US" sz="2400" b="1" dirty="0" smtClean="0"/>
              <a:t>G3:</a:t>
            </a:r>
            <a:r>
              <a:rPr lang="en-US" sz="2400" dirty="0" smtClean="0"/>
              <a:t> {C,D} </a:t>
            </a:r>
            <a:r>
              <a:rPr lang="en-US" sz="2400" dirty="0" smtClean="0">
                <a:sym typeface="Wingdings" pitchFamily="2" charset="2"/>
              </a:rPr>
              <a:t></a:t>
            </a:r>
            <a:r>
              <a:rPr lang="en-US" sz="2400" dirty="0" smtClean="0"/>
              <a:t>{</a:t>
            </a:r>
            <a:r>
              <a:rPr lang="en-US" sz="2400" i="1" dirty="0" smtClean="0"/>
              <a:t>Z</a:t>
            </a:r>
            <a:r>
              <a:rPr lang="en-US" sz="2400" dirty="0" smtClean="0"/>
              <a:t>}</a:t>
            </a:r>
            <a:endParaRPr lang="en-US" sz="3200" dirty="0" smtClean="0"/>
          </a:p>
        </p:txBody>
      </p:sp>
      <p:sp>
        <p:nvSpPr>
          <p:cNvPr id="8" name="Content Placeholder 17"/>
          <p:cNvSpPr>
            <a:spLocks noGrp="1"/>
          </p:cNvSpPr>
          <p:nvPr>
            <p:ph sz="half" idx="1"/>
          </p:nvPr>
        </p:nvSpPr>
        <p:spPr>
          <a:xfrm>
            <a:off x="533400" y="1219200"/>
            <a:ext cx="4267200" cy="2011363"/>
          </a:xfrm>
        </p:spPr>
        <p:txBody>
          <a:bodyPr>
            <a:noAutofit/>
          </a:bodyPr>
          <a:lstStyle/>
          <a:p>
            <a:pPr>
              <a:spcAft>
                <a:spcPts val="1200"/>
              </a:spcAft>
              <a:buNone/>
            </a:pPr>
            <a:r>
              <a:rPr lang="en-US" dirty="0" smtClean="0"/>
              <a:t>Summary Statements</a:t>
            </a:r>
            <a:endParaRPr lang="en-US" sz="2000" dirty="0" smtClean="0"/>
          </a:p>
          <a:p>
            <a:pPr>
              <a:buNone/>
            </a:pPr>
            <a:r>
              <a:rPr lang="en-US" sz="2400" b="1" dirty="0" smtClean="0"/>
              <a:t>S1: </a:t>
            </a:r>
            <a:r>
              <a:rPr lang="en-US" sz="2400" dirty="0" smtClean="0"/>
              <a:t>{C,D,E,F,G,H} </a:t>
            </a:r>
            <a:r>
              <a:rPr lang="en-US" sz="2400" dirty="0" smtClean="0">
                <a:sym typeface="Wingdings" pitchFamily="2" charset="2"/>
              </a:rPr>
              <a:t></a:t>
            </a:r>
            <a:r>
              <a:rPr lang="en-US" sz="2400" dirty="0" smtClean="0"/>
              <a:t> {1, 2, 3, 4, 5}</a:t>
            </a:r>
          </a:p>
          <a:p>
            <a:pPr>
              <a:buNone/>
            </a:pPr>
            <a:r>
              <a:rPr lang="en-US" sz="2400" b="1" dirty="0" smtClean="0"/>
              <a:t>S2: </a:t>
            </a:r>
            <a:r>
              <a:rPr lang="en-US" sz="2400" dirty="0" smtClean="0"/>
              <a:t>{C,D,E,F,G} </a:t>
            </a:r>
            <a:r>
              <a:rPr lang="en-US" sz="2400" dirty="0" smtClean="0">
                <a:sym typeface="Wingdings" pitchFamily="2" charset="2"/>
              </a:rPr>
              <a:t></a:t>
            </a:r>
            <a:r>
              <a:rPr lang="en-US" sz="2400" dirty="0" smtClean="0"/>
              <a:t> {6, 7}</a:t>
            </a:r>
          </a:p>
          <a:p>
            <a:pPr>
              <a:buNone/>
            </a:pPr>
            <a:r>
              <a:rPr lang="en-US" sz="2400" b="1" dirty="0" smtClean="0"/>
              <a:t>S3: </a:t>
            </a:r>
            <a:r>
              <a:rPr lang="en-US" sz="2400" dirty="0" smtClean="0"/>
              <a:t>{A,B,C,D} </a:t>
            </a:r>
            <a:r>
              <a:rPr lang="en-US" sz="2400" dirty="0" smtClean="0">
                <a:sym typeface="Wingdings" pitchFamily="2" charset="2"/>
              </a:rPr>
              <a:t></a:t>
            </a:r>
            <a:r>
              <a:rPr lang="en-US" sz="2400" dirty="0" smtClean="0"/>
              <a:t>{9, 10, 11, 12}</a:t>
            </a:r>
          </a:p>
        </p:txBody>
      </p:sp>
      <p:sp>
        <p:nvSpPr>
          <p:cNvPr id="9" name="Content Placeholder 18"/>
          <p:cNvSpPr txBox="1">
            <a:spLocks/>
          </p:cNvSpPr>
          <p:nvPr/>
        </p:nvSpPr>
        <p:spPr>
          <a:xfrm>
            <a:off x="2743200" y="4114800"/>
            <a:ext cx="4267200" cy="2362200"/>
          </a:xfrm>
          <a:prstGeom prst="rect">
            <a:avLst/>
          </a:prstGeom>
        </p:spPr>
        <p:txBody>
          <a:bodyPr>
            <a:noAutofit/>
          </a:bodyPr>
          <a:lstStyle/>
          <a:p>
            <a:pPr marL="342900" marR="0" lvl="0" indent="-342900" algn="l" defTabSz="914400" rtl="0" eaLnBrk="1" fontAlgn="auto" latinLnBrk="0" hangingPunct="1">
              <a:lnSpc>
                <a:spcPct val="100000"/>
              </a:lnSpc>
              <a:spcBef>
                <a:spcPct val="20000"/>
              </a:spcBef>
              <a:spcAft>
                <a:spcPts val="1200"/>
              </a:spcAft>
              <a:buClrTx/>
              <a:buSzTx/>
              <a:buFont typeface="Arial" pitchFamily="34" charset="0"/>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Mapped Groups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S1:</a:t>
            </a:r>
            <a:r>
              <a:rPr kumimoji="0" lang="en-US" sz="2800" b="0" i="0" u="none" strike="noStrike" kern="1200" cap="none" spc="0" normalizeH="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{C,D,E,F,G,H} </a:t>
            </a:r>
            <a:r>
              <a:rPr kumimoji="0" lang="en-US" sz="28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G1</a:t>
            </a:r>
          </a:p>
          <a:p>
            <a:pPr marL="342900" lvl="0" indent="-342900">
              <a:spcBef>
                <a:spcPct val="20000"/>
              </a:spcBef>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S2:</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lang="en-US" sz="2800" dirty="0" smtClean="0"/>
              <a:t>{C,D,E,F,G} </a:t>
            </a:r>
            <a:r>
              <a:rPr kumimoji="0" lang="en-US" sz="28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lang="en-US" sz="2800" b="1" dirty="0" smtClean="0"/>
              <a:t>G1 </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{H}</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rgbClr val="0070C0"/>
                </a:solidFill>
                <a:effectLst/>
                <a:uLnTx/>
                <a:uFillTx/>
                <a:latin typeface="+mn-lt"/>
                <a:ea typeface="+mn-ea"/>
                <a:cs typeface="+mn-cs"/>
              </a:rPr>
              <a:t> </a:t>
            </a:r>
            <a:r>
              <a:rPr lang="en-US" sz="2800" b="1" dirty="0" smtClean="0">
                <a:solidFill>
                  <a:srgbClr val="0070C0"/>
                </a:solidFill>
              </a:rPr>
              <a:t>S</a:t>
            </a:r>
            <a:r>
              <a:rPr kumimoji="0" lang="en-US" sz="2800" b="1" i="0" u="none" strike="noStrike" kern="1200" cap="none" spc="0" normalizeH="0" baseline="0" noProof="0" dirty="0" smtClean="0">
                <a:ln>
                  <a:noFill/>
                </a:ln>
                <a:solidFill>
                  <a:srgbClr val="0070C0"/>
                </a:solidFill>
                <a:effectLst/>
                <a:uLnTx/>
                <a:uFillTx/>
                <a:latin typeface="+mn-lt"/>
                <a:ea typeface="+mn-ea"/>
                <a:cs typeface="+mn-cs"/>
              </a:rPr>
              <a:t>3:</a:t>
            </a:r>
            <a:r>
              <a:rPr kumimoji="0" lang="en-US" sz="2800" b="0" i="0" u="none" strike="noStrike" kern="1200" cap="none" spc="0" normalizeH="0" baseline="0" noProof="0" dirty="0" smtClean="0">
                <a:ln>
                  <a:noFill/>
                </a:ln>
                <a:solidFill>
                  <a:srgbClr val="0070C0"/>
                </a:solidFill>
                <a:effectLst/>
                <a:uLnTx/>
                <a:uFillTx/>
                <a:latin typeface="+mn-lt"/>
                <a:ea typeface="+mn-ea"/>
                <a:cs typeface="+mn-cs"/>
              </a:rPr>
              <a:t> {A,B,C,D} </a:t>
            </a:r>
            <a:r>
              <a:rPr kumimoji="0" lang="en-US" sz="2800" b="0" i="0" u="none" strike="noStrike" kern="1200" cap="none" spc="0" normalizeH="0" baseline="0" noProof="0" dirty="0" smtClean="0">
                <a:ln>
                  <a:noFill/>
                </a:ln>
                <a:solidFill>
                  <a:srgbClr val="0070C0"/>
                </a:solidFill>
                <a:effectLst/>
                <a:uLnTx/>
                <a:uFillTx/>
                <a:latin typeface="+mn-lt"/>
                <a:ea typeface="+mn-ea"/>
                <a:cs typeface="+mn-cs"/>
                <a:sym typeface="Wingdings" pitchFamily="2" charset="2"/>
              </a:rPr>
              <a:t>= </a:t>
            </a:r>
            <a:r>
              <a:rPr kumimoji="0" lang="en-US" sz="2800" b="1" i="0" u="none" strike="noStrike" kern="1200" cap="none" spc="0" normalizeH="0" baseline="0" noProof="0" dirty="0" smtClean="0">
                <a:ln>
                  <a:noFill/>
                </a:ln>
                <a:solidFill>
                  <a:srgbClr val="0070C0"/>
                </a:solidFill>
                <a:effectLst/>
                <a:uLnTx/>
                <a:uFillTx/>
                <a:latin typeface="+mn-lt"/>
                <a:ea typeface="+mn-ea"/>
                <a:cs typeface="+mn-cs"/>
                <a:sym typeface="Wingdings" pitchFamily="2" charset="2"/>
              </a:rPr>
              <a:t>G2</a:t>
            </a:r>
            <a:r>
              <a:rPr kumimoji="0" lang="en-US" sz="2800" b="0" i="0" u="none" strike="noStrike" kern="1200" cap="none" spc="0" normalizeH="0" noProof="0" dirty="0" smtClean="0">
                <a:ln>
                  <a:noFill/>
                </a:ln>
                <a:solidFill>
                  <a:srgbClr val="0070C0"/>
                </a:solidFill>
                <a:effectLst/>
                <a:uLnTx/>
                <a:uFillTx/>
                <a:latin typeface="+mn-lt"/>
                <a:ea typeface="+mn-ea"/>
                <a:cs typeface="+mn-cs"/>
                <a:sym typeface="Wingdings" pitchFamily="2" charset="2"/>
              </a:rPr>
              <a:t> + </a:t>
            </a:r>
            <a:r>
              <a:rPr kumimoji="0" lang="en-US" sz="2800" b="0" i="0" u="none" strike="noStrike" kern="1200" cap="none" spc="0" normalizeH="0" baseline="0" noProof="0" dirty="0" smtClean="0">
                <a:ln>
                  <a:noFill/>
                </a:ln>
                <a:solidFill>
                  <a:srgbClr val="0070C0"/>
                </a:solidFill>
                <a:effectLst/>
                <a:uLnTx/>
                <a:uFillTx/>
                <a:latin typeface="+mn-lt"/>
                <a:ea typeface="+mn-ea"/>
                <a:cs typeface="+mn-cs"/>
              </a:rPr>
              <a:t>{D}</a:t>
            </a:r>
            <a:endParaRPr kumimoji="0" lang="en-US" sz="4000" b="0" i="0" u="none" strike="noStrike" kern="1200" cap="none" spc="0" normalizeH="0" baseline="0" noProof="0" dirty="0" smtClean="0">
              <a:ln>
                <a:noFill/>
              </a:ln>
              <a:solidFill>
                <a:srgbClr val="0070C0"/>
              </a:solidFill>
              <a:effectLst/>
              <a:uLnTx/>
              <a:uFillTx/>
              <a:latin typeface="+mn-lt"/>
              <a:ea typeface="+mn-ea"/>
              <a:cs typeface="+mn-cs"/>
            </a:endParaRPr>
          </a:p>
        </p:txBody>
      </p:sp>
      <p:sp>
        <p:nvSpPr>
          <p:cNvPr id="6" name="Rounded Rectangle 5"/>
          <p:cNvSpPr/>
          <p:nvPr/>
        </p:nvSpPr>
        <p:spPr>
          <a:xfrm>
            <a:off x="1048329" y="2801258"/>
            <a:ext cx="1161471" cy="35560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Rounded Rectangle 9"/>
          <p:cNvSpPr/>
          <p:nvPr/>
        </p:nvSpPr>
        <p:spPr>
          <a:xfrm>
            <a:off x="5029200" y="1930400"/>
            <a:ext cx="2133600" cy="355600"/>
          </a:xfrm>
          <a:prstGeom prst="roundRect">
            <a:avLst/>
          </a:prstGeom>
          <a:noFill/>
          <a:ln w="38100">
            <a:solidFill>
              <a:srgbClr val="0086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1" name="Rounded Rectangle 10"/>
          <p:cNvSpPr/>
          <p:nvPr/>
        </p:nvSpPr>
        <p:spPr>
          <a:xfrm>
            <a:off x="5047344" y="2812142"/>
            <a:ext cx="1201056" cy="355600"/>
          </a:xfrm>
          <a:prstGeom prst="roundRect">
            <a:avLst/>
          </a:prstGeom>
          <a:noFill/>
          <a:ln w="38100">
            <a:solidFill>
              <a:srgbClr val="0086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2" name="Rounded Rectangle 11"/>
          <p:cNvSpPr/>
          <p:nvPr/>
        </p:nvSpPr>
        <p:spPr>
          <a:xfrm>
            <a:off x="5047344" y="2376714"/>
            <a:ext cx="1429656" cy="355600"/>
          </a:xfrm>
          <a:prstGeom prst="roundRect">
            <a:avLst/>
          </a:prstGeom>
          <a:noFill/>
          <a:ln w="38100">
            <a:solidFill>
              <a:srgbClr val="0086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3" name="Rectangle 12"/>
          <p:cNvSpPr/>
          <p:nvPr/>
        </p:nvSpPr>
        <p:spPr>
          <a:xfrm>
            <a:off x="2834367" y="3733800"/>
            <a:ext cx="2367251" cy="523220"/>
          </a:xfrm>
          <a:prstGeom prst="rect">
            <a:avLst/>
          </a:prstGeom>
        </p:spPr>
        <p:txBody>
          <a:bodyPr wrap="none">
            <a:spAutoFit/>
          </a:bodyPr>
          <a:lstStyle/>
          <a:p>
            <a:r>
              <a:rPr lang="en-US" sz="2800" b="1" dirty="0" smtClean="0"/>
              <a:t>S3:</a:t>
            </a:r>
            <a:r>
              <a:rPr lang="en-US" sz="2800" dirty="0" smtClean="0"/>
              <a:t> {A,B,C,D} </a:t>
            </a:r>
            <a:r>
              <a:rPr lang="en-US" sz="2800" dirty="0" smtClean="0">
                <a:sym typeface="Wingdings" pitchFamily="2" charset="2"/>
              </a:rPr>
              <a:t>=</a:t>
            </a:r>
            <a:r>
              <a:rPr lang="en-US" sz="2800" dirty="0" smtClean="0"/>
              <a:t> </a:t>
            </a:r>
            <a:endParaRPr lang="en-US" dirty="0"/>
          </a:p>
        </p:txBody>
      </p:sp>
      <p:sp>
        <p:nvSpPr>
          <p:cNvPr id="14" name="Content Placeholder 18"/>
          <p:cNvSpPr txBox="1">
            <a:spLocks/>
          </p:cNvSpPr>
          <p:nvPr/>
        </p:nvSpPr>
        <p:spPr>
          <a:xfrm>
            <a:off x="4953000" y="3733800"/>
            <a:ext cx="3381828" cy="2011363"/>
          </a:xfrm>
          <a:prstGeom prst="rect">
            <a:avLst/>
          </a:prstGeom>
        </p:spPr>
        <p:txBody>
          <a:bodyPr>
            <a:noAutofit/>
          </a:bodyPr>
          <a:lstStyle/>
          <a:p>
            <a:pPr marL="342900" indent="-342900">
              <a:spcBef>
                <a:spcPct val="20000"/>
              </a:spcBef>
              <a:spcAft>
                <a:spcPts val="1200"/>
              </a:spcAft>
              <a:defRPr/>
            </a:pPr>
            <a:r>
              <a:rPr lang="en-US" sz="2800" b="1" dirty="0" smtClean="0"/>
              <a:t>G1</a:t>
            </a:r>
            <a:r>
              <a:rPr lang="en-US" sz="2800" dirty="0" smtClean="0"/>
              <a:t> – {E,F,G,H} + {A,B}</a:t>
            </a:r>
          </a:p>
          <a:p>
            <a:pPr marL="342900" indent="-342900">
              <a:spcBef>
                <a:spcPct val="20000"/>
              </a:spcBef>
              <a:spcAft>
                <a:spcPts val="1200"/>
              </a:spcAft>
              <a:defRPr/>
            </a:pPr>
            <a:r>
              <a:rPr lang="en-US" sz="2800" b="1" dirty="0" smtClean="0"/>
              <a:t>G2</a:t>
            </a:r>
            <a:r>
              <a:rPr lang="en-US" sz="2800" dirty="0" smtClean="0"/>
              <a:t> + {D}</a:t>
            </a:r>
          </a:p>
          <a:p>
            <a:pPr marL="342900" indent="-342900">
              <a:spcBef>
                <a:spcPct val="20000"/>
              </a:spcBef>
              <a:spcAft>
                <a:spcPts val="1200"/>
              </a:spcAft>
              <a:defRPr/>
            </a:pPr>
            <a:r>
              <a:rPr lang="en-US" sz="2800" b="1" dirty="0" smtClean="0"/>
              <a:t>G3</a:t>
            </a:r>
            <a:r>
              <a:rPr lang="en-US" sz="2800" dirty="0" smtClean="0"/>
              <a:t> + {A,B}</a:t>
            </a:r>
          </a:p>
          <a:p>
            <a:pPr marL="342900" indent="-342900">
              <a:spcBef>
                <a:spcPct val="20000"/>
              </a:spcBef>
              <a:spcAft>
                <a:spcPts val="1200"/>
              </a:spcAft>
              <a:defRPr/>
            </a:pPr>
            <a:endParaRPr lang="en-US" sz="2800" dirty="0" smtClean="0"/>
          </a:p>
          <a:p>
            <a:pPr marL="342900" indent="-342900">
              <a:spcBef>
                <a:spcPct val="20000"/>
              </a:spcBef>
              <a:spcAft>
                <a:spcPts val="1200"/>
              </a:spcAft>
              <a:defRPr/>
            </a:pPr>
            <a:endParaRPr kumimoji="0" lang="en-US" sz="36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5" name="Freeform 14"/>
          <p:cNvSpPr/>
          <p:nvPr/>
        </p:nvSpPr>
        <p:spPr bwMode="auto">
          <a:xfrm>
            <a:off x="6096000" y="4267200"/>
            <a:ext cx="853440" cy="533400"/>
          </a:xfrm>
          <a:custGeom>
            <a:avLst/>
            <a:gdLst>
              <a:gd name="connsiteX0" fmla="*/ 0 w 906780"/>
              <a:gd name="connsiteY0" fmla="*/ 320040 h 670560"/>
              <a:gd name="connsiteX1" fmla="*/ 243840 w 906780"/>
              <a:gd name="connsiteY1" fmla="*/ 617220 h 670560"/>
              <a:gd name="connsiteX2" fmla="*/ 906780 w 906780"/>
              <a:gd name="connsiteY2" fmla="*/ 0 h 670560"/>
              <a:gd name="connsiteX3" fmla="*/ 906780 w 906780"/>
              <a:gd name="connsiteY3" fmla="*/ 0 h 670560"/>
              <a:gd name="connsiteX0" fmla="*/ 0 w 906780"/>
              <a:gd name="connsiteY0" fmla="*/ 320040 h 670560"/>
              <a:gd name="connsiteX1" fmla="*/ 243840 w 906780"/>
              <a:gd name="connsiteY1" fmla="*/ 617220 h 670560"/>
              <a:gd name="connsiteX2" fmla="*/ 906780 w 906780"/>
              <a:gd name="connsiteY2" fmla="*/ 0 h 670560"/>
              <a:gd name="connsiteX3" fmla="*/ 906780 w 906780"/>
              <a:gd name="connsiteY3" fmla="*/ 0 h 670560"/>
              <a:gd name="connsiteX0" fmla="*/ 0 w 906780"/>
              <a:gd name="connsiteY0" fmla="*/ 320040 h 670560"/>
              <a:gd name="connsiteX1" fmla="*/ 243840 w 906780"/>
              <a:gd name="connsiteY1" fmla="*/ 617220 h 670560"/>
              <a:gd name="connsiteX2" fmla="*/ 906780 w 906780"/>
              <a:gd name="connsiteY2" fmla="*/ 0 h 670560"/>
              <a:gd name="connsiteX3" fmla="*/ 906780 w 906780"/>
              <a:gd name="connsiteY3" fmla="*/ 0 h 670560"/>
              <a:gd name="connsiteX0" fmla="*/ 0 w 906780"/>
              <a:gd name="connsiteY0" fmla="*/ 320040 h 670560"/>
              <a:gd name="connsiteX1" fmla="*/ 243840 w 906780"/>
              <a:gd name="connsiteY1" fmla="*/ 617220 h 670560"/>
              <a:gd name="connsiteX2" fmla="*/ 906780 w 906780"/>
              <a:gd name="connsiteY2" fmla="*/ 0 h 670560"/>
              <a:gd name="connsiteX3" fmla="*/ 906780 w 906780"/>
              <a:gd name="connsiteY3" fmla="*/ 0 h 670560"/>
              <a:gd name="connsiteX0" fmla="*/ 0 w 906780"/>
              <a:gd name="connsiteY0" fmla="*/ 320040 h 670560"/>
              <a:gd name="connsiteX1" fmla="*/ 243840 w 906780"/>
              <a:gd name="connsiteY1" fmla="*/ 617220 h 670560"/>
              <a:gd name="connsiteX2" fmla="*/ 906780 w 906780"/>
              <a:gd name="connsiteY2" fmla="*/ 0 h 670560"/>
              <a:gd name="connsiteX3" fmla="*/ 906780 w 906780"/>
              <a:gd name="connsiteY3" fmla="*/ 0 h 670560"/>
              <a:gd name="connsiteX0" fmla="*/ 0 w 906780"/>
              <a:gd name="connsiteY0" fmla="*/ 320040 h 670560"/>
              <a:gd name="connsiteX1" fmla="*/ 243840 w 906780"/>
              <a:gd name="connsiteY1" fmla="*/ 617220 h 670560"/>
              <a:gd name="connsiteX2" fmla="*/ 906780 w 906780"/>
              <a:gd name="connsiteY2" fmla="*/ 0 h 670560"/>
              <a:gd name="connsiteX3" fmla="*/ 906780 w 906780"/>
              <a:gd name="connsiteY3" fmla="*/ 0 h 670560"/>
              <a:gd name="connsiteX0" fmla="*/ 0 w 906780"/>
              <a:gd name="connsiteY0" fmla="*/ 320040 h 617220"/>
              <a:gd name="connsiteX1" fmla="*/ 243840 w 906780"/>
              <a:gd name="connsiteY1" fmla="*/ 617220 h 617220"/>
              <a:gd name="connsiteX2" fmla="*/ 906780 w 906780"/>
              <a:gd name="connsiteY2" fmla="*/ 0 h 617220"/>
              <a:gd name="connsiteX3" fmla="*/ 906780 w 906780"/>
              <a:gd name="connsiteY3" fmla="*/ 0 h 617220"/>
              <a:gd name="connsiteX0" fmla="*/ 0 w 906780"/>
              <a:gd name="connsiteY0" fmla="*/ 320040 h 617220"/>
              <a:gd name="connsiteX1" fmla="*/ 243840 w 906780"/>
              <a:gd name="connsiteY1" fmla="*/ 617220 h 617220"/>
              <a:gd name="connsiteX2" fmla="*/ 906780 w 906780"/>
              <a:gd name="connsiteY2" fmla="*/ 0 h 617220"/>
              <a:gd name="connsiteX3" fmla="*/ 906780 w 906780"/>
              <a:gd name="connsiteY3" fmla="*/ 0 h 617220"/>
              <a:gd name="connsiteX0" fmla="*/ 0 w 823067"/>
              <a:gd name="connsiteY0" fmla="*/ 324333 h 617220"/>
              <a:gd name="connsiteX1" fmla="*/ 160127 w 823067"/>
              <a:gd name="connsiteY1" fmla="*/ 617220 h 617220"/>
              <a:gd name="connsiteX2" fmla="*/ 823067 w 823067"/>
              <a:gd name="connsiteY2" fmla="*/ 0 h 617220"/>
              <a:gd name="connsiteX3" fmla="*/ 823067 w 823067"/>
              <a:gd name="connsiteY3" fmla="*/ 0 h 617220"/>
              <a:gd name="connsiteX0" fmla="*/ 0 w 823067"/>
              <a:gd name="connsiteY0" fmla="*/ 324333 h 617220"/>
              <a:gd name="connsiteX1" fmla="*/ 160127 w 823067"/>
              <a:gd name="connsiteY1" fmla="*/ 617220 h 617220"/>
              <a:gd name="connsiteX2" fmla="*/ 823067 w 823067"/>
              <a:gd name="connsiteY2" fmla="*/ 0 h 617220"/>
              <a:gd name="connsiteX3" fmla="*/ 823067 w 823067"/>
              <a:gd name="connsiteY3" fmla="*/ 0 h 617220"/>
              <a:gd name="connsiteX0" fmla="*/ 0 w 823067"/>
              <a:gd name="connsiteY0" fmla="*/ 324333 h 617220"/>
              <a:gd name="connsiteX1" fmla="*/ 160127 w 823067"/>
              <a:gd name="connsiteY1" fmla="*/ 617220 h 617220"/>
              <a:gd name="connsiteX2" fmla="*/ 823067 w 823067"/>
              <a:gd name="connsiteY2" fmla="*/ 0 h 617220"/>
              <a:gd name="connsiteX3" fmla="*/ 823067 w 823067"/>
              <a:gd name="connsiteY3" fmla="*/ 0 h 617220"/>
              <a:gd name="connsiteX0" fmla="*/ 0 w 815554"/>
              <a:gd name="connsiteY0" fmla="*/ 405899 h 617220"/>
              <a:gd name="connsiteX1" fmla="*/ 152614 w 815554"/>
              <a:gd name="connsiteY1" fmla="*/ 617220 h 617220"/>
              <a:gd name="connsiteX2" fmla="*/ 815554 w 815554"/>
              <a:gd name="connsiteY2" fmla="*/ 0 h 617220"/>
              <a:gd name="connsiteX3" fmla="*/ 815554 w 815554"/>
              <a:gd name="connsiteY3" fmla="*/ 0 h 617220"/>
              <a:gd name="connsiteX0" fmla="*/ 362863 w 1178417"/>
              <a:gd name="connsiteY0" fmla="*/ 818023 h 1029344"/>
              <a:gd name="connsiteX1" fmla="*/ 515477 w 1178417"/>
              <a:gd name="connsiteY1" fmla="*/ 1029344 h 1029344"/>
              <a:gd name="connsiteX2" fmla="*/ 1178417 w 1178417"/>
              <a:gd name="connsiteY2" fmla="*/ 412124 h 1029344"/>
              <a:gd name="connsiteX3" fmla="*/ 0 w 1178417"/>
              <a:gd name="connsiteY3" fmla="*/ 0 h 1029344"/>
              <a:gd name="connsiteX0" fmla="*/ 0 w 815554"/>
              <a:gd name="connsiteY0" fmla="*/ 405899 h 617220"/>
              <a:gd name="connsiteX1" fmla="*/ 152614 w 815554"/>
              <a:gd name="connsiteY1" fmla="*/ 617220 h 617220"/>
              <a:gd name="connsiteX2" fmla="*/ 815554 w 815554"/>
              <a:gd name="connsiteY2" fmla="*/ 0 h 617220"/>
              <a:gd name="connsiteX0" fmla="*/ 0 w 770478"/>
              <a:gd name="connsiteY0" fmla="*/ 354384 h 565705"/>
              <a:gd name="connsiteX1" fmla="*/ 152614 w 770478"/>
              <a:gd name="connsiteY1" fmla="*/ 565705 h 565705"/>
              <a:gd name="connsiteX2" fmla="*/ 770478 w 770478"/>
              <a:gd name="connsiteY2" fmla="*/ 0 h 565705"/>
              <a:gd name="connsiteX0" fmla="*/ 0 w 621298"/>
              <a:gd name="connsiteY0" fmla="*/ 224522 h 435843"/>
              <a:gd name="connsiteX1" fmla="*/ 152614 w 621298"/>
              <a:gd name="connsiteY1" fmla="*/ 435843 h 435843"/>
              <a:gd name="connsiteX2" fmla="*/ 621298 w 621298"/>
              <a:gd name="connsiteY2" fmla="*/ 0 h 435843"/>
            </a:gdLst>
            <a:ahLst/>
            <a:cxnLst>
              <a:cxn ang="0">
                <a:pos x="connsiteX0" y="connsiteY0"/>
              </a:cxn>
              <a:cxn ang="0">
                <a:pos x="connsiteX1" y="connsiteY1"/>
              </a:cxn>
              <a:cxn ang="0">
                <a:pos x="connsiteX2" y="connsiteY2"/>
              </a:cxn>
            </a:cxnLst>
            <a:rect l="l" t="t" r="r" b="b"/>
            <a:pathLst>
              <a:path w="621298" h="435843">
                <a:moveTo>
                  <a:pt x="0" y="224522"/>
                </a:moveTo>
                <a:lnTo>
                  <a:pt x="152614" y="435843"/>
                </a:lnTo>
                <a:lnTo>
                  <a:pt x="621298" y="0"/>
                </a:lnTo>
              </a:path>
            </a:pathLst>
          </a:custGeom>
          <a:noFill/>
          <a:ln w="73025" cap="rnd" cmpd="sng" algn="ctr">
            <a:solidFill>
              <a:srgbClr val="00863D"/>
            </a:solidFill>
            <a:prstDash val="solid"/>
            <a:round/>
            <a:headEnd type="none" w="med" len="med"/>
            <a:tailEnd type="none" w="med" len="med"/>
          </a:ln>
          <a:effectLst>
            <a:innerShdw blurRad="63500" dist="50800" dir="2700000">
              <a:prstClr val="black">
                <a:alpha val="50000"/>
              </a:prstClr>
            </a:innerShdw>
          </a:effectLst>
        </p:spPr>
        <p:txBody>
          <a:bodyPr anchor="ctr"/>
          <a:lstStyle/>
          <a:p>
            <a:pPr algn="ctr" fontAlgn="auto">
              <a:spcBef>
                <a:spcPts val="0"/>
              </a:spcBef>
              <a:spcAft>
                <a:spcPts val="0"/>
              </a:spcAft>
              <a:defRPr/>
            </a:pPr>
            <a:endParaRPr lang="en-US">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
                                            <p:txEl>
                                              <p:pRg st="0" end="0"/>
                                            </p:txEl>
                                          </p:spTgt>
                                        </p:tgtEl>
                                        <p:attrNameLst>
                                          <p:attrName>style.visibility</p:attrName>
                                        </p:attrNameLst>
                                      </p:cBhvr>
                                      <p:to>
                                        <p:strVal val="visible"/>
                                      </p:to>
                                    </p:set>
                                  </p:childTnLst>
                                </p:cTn>
                              </p:par>
                            </p:childTnLst>
                          </p:cTn>
                        </p:par>
                        <p:par>
                          <p:cTn id="11" fill="hold">
                            <p:stCondLst>
                              <p:cond delay="0"/>
                            </p:stCondLst>
                            <p:childTnLst>
                              <p:par>
                                <p:cTn id="12" presetID="1" presetClass="exit" presetSubtype="0" fill="hold" grpId="1" nodeType="afterEffect">
                                  <p:stCondLst>
                                    <p:cond delay="500"/>
                                  </p:stCondLst>
                                  <p:childTnLst>
                                    <p:set>
                                      <p:cBhvr>
                                        <p:cTn id="13" dur="1" fill="hold">
                                          <p:stCondLst>
                                            <p:cond delay="0"/>
                                          </p:stCondLst>
                                        </p:cTn>
                                        <p:tgtEl>
                                          <p:spTgt spid="10"/>
                                        </p:tgtEl>
                                        <p:attrNameLst>
                                          <p:attrName>style.visibility</p:attrName>
                                        </p:attrNameLst>
                                      </p:cBhvr>
                                      <p:to>
                                        <p:strVal val="hidden"/>
                                      </p:to>
                                    </p:set>
                                  </p:childTnLst>
                                </p:cTn>
                              </p:par>
                            </p:childTnLst>
                          </p:cTn>
                        </p:par>
                        <p:par>
                          <p:cTn id="14" fill="hold">
                            <p:stCondLst>
                              <p:cond delay="500"/>
                            </p:stCondLst>
                            <p:childTnLst>
                              <p:par>
                                <p:cTn id="15" presetID="1" presetClass="entr" presetSubtype="0" fill="hold" grpId="0" nodeType="after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par>
                          <p:cTn id="17" fill="hold">
                            <p:stCondLst>
                              <p:cond delay="500"/>
                            </p:stCondLst>
                            <p:childTnLst>
                              <p:par>
                                <p:cTn id="18" presetID="1" presetClass="entr" presetSubtype="0" fill="hold" nodeType="afterEffect">
                                  <p:stCondLst>
                                    <p:cond delay="0"/>
                                  </p:stCondLst>
                                  <p:childTnLst>
                                    <p:set>
                                      <p:cBhvr>
                                        <p:cTn id="19" dur="1" fill="hold">
                                          <p:stCondLst>
                                            <p:cond delay="0"/>
                                          </p:stCondLst>
                                        </p:cTn>
                                        <p:tgtEl>
                                          <p:spTgt spid="14">
                                            <p:txEl>
                                              <p:pRg st="1" end="1"/>
                                            </p:txEl>
                                          </p:spTgt>
                                        </p:tgtEl>
                                        <p:attrNameLst>
                                          <p:attrName>style.visibility</p:attrName>
                                        </p:attrNameLst>
                                      </p:cBhvr>
                                      <p:to>
                                        <p:strVal val="visible"/>
                                      </p:to>
                                    </p:set>
                                  </p:childTnLst>
                                </p:cTn>
                              </p:par>
                            </p:childTnLst>
                          </p:cTn>
                        </p:par>
                        <p:par>
                          <p:cTn id="20" fill="hold">
                            <p:stCondLst>
                              <p:cond delay="500"/>
                            </p:stCondLst>
                            <p:childTnLst>
                              <p:par>
                                <p:cTn id="21" presetID="1" presetClass="exit" presetSubtype="0" fill="hold" grpId="1" nodeType="afterEffect">
                                  <p:stCondLst>
                                    <p:cond delay="500"/>
                                  </p:stCondLst>
                                  <p:childTnLst>
                                    <p:set>
                                      <p:cBhvr>
                                        <p:cTn id="22" dur="1" fill="hold">
                                          <p:stCondLst>
                                            <p:cond delay="0"/>
                                          </p:stCondLst>
                                        </p:cTn>
                                        <p:tgtEl>
                                          <p:spTgt spid="12"/>
                                        </p:tgtEl>
                                        <p:attrNameLst>
                                          <p:attrName>style.visibility</p:attrName>
                                        </p:attrNameLst>
                                      </p:cBhvr>
                                      <p:to>
                                        <p:strVal val="hidden"/>
                                      </p:to>
                                    </p:set>
                                  </p:childTnLst>
                                </p:cTn>
                              </p:par>
                            </p:childTnLst>
                          </p:cTn>
                        </p:par>
                        <p:par>
                          <p:cTn id="23" fill="hold">
                            <p:stCondLst>
                              <p:cond delay="1000"/>
                            </p:stCondLst>
                            <p:childTnLst>
                              <p:par>
                                <p:cTn id="24" presetID="1" presetClass="entr" presetSubtype="0" fill="hold" grpId="0" nodeType="afterEffect">
                                  <p:stCondLst>
                                    <p:cond delay="0"/>
                                  </p:stCondLst>
                                  <p:childTnLst>
                                    <p:set>
                                      <p:cBhvr>
                                        <p:cTn id="25" dur="1" fill="hold">
                                          <p:stCondLst>
                                            <p:cond delay="0"/>
                                          </p:stCondLst>
                                        </p:cTn>
                                        <p:tgtEl>
                                          <p:spTgt spid="11"/>
                                        </p:tgtEl>
                                        <p:attrNameLst>
                                          <p:attrName>style.visibility</p:attrName>
                                        </p:attrNameLst>
                                      </p:cBhvr>
                                      <p:to>
                                        <p:strVal val="visible"/>
                                      </p:to>
                                    </p:set>
                                  </p:childTnLst>
                                </p:cTn>
                              </p:par>
                            </p:childTnLst>
                          </p:cTn>
                        </p:par>
                        <p:par>
                          <p:cTn id="26" fill="hold">
                            <p:stCondLst>
                              <p:cond delay="1000"/>
                            </p:stCondLst>
                            <p:childTnLst>
                              <p:par>
                                <p:cTn id="27" presetID="1" presetClass="entr" presetSubtype="0" fill="hold" nodeType="afterEffect">
                                  <p:stCondLst>
                                    <p:cond delay="0"/>
                                  </p:stCondLst>
                                  <p:childTnLst>
                                    <p:set>
                                      <p:cBhvr>
                                        <p:cTn id="28" dur="1" fill="hold">
                                          <p:stCondLst>
                                            <p:cond delay="0"/>
                                          </p:stCondLst>
                                        </p:cTn>
                                        <p:tgtEl>
                                          <p:spTgt spid="14">
                                            <p:txEl>
                                              <p:pRg st="2" end="2"/>
                                            </p:txEl>
                                          </p:spTgt>
                                        </p:tgtEl>
                                        <p:attrNameLst>
                                          <p:attrName>style.visibility</p:attrName>
                                        </p:attrNameLst>
                                      </p:cBhvr>
                                      <p:to>
                                        <p:strVal val="visible"/>
                                      </p:to>
                                    </p:set>
                                  </p:childTnLst>
                                </p:cTn>
                              </p:par>
                            </p:childTnLst>
                          </p:cTn>
                        </p:par>
                        <p:par>
                          <p:cTn id="29" fill="hold">
                            <p:stCondLst>
                              <p:cond delay="1000"/>
                            </p:stCondLst>
                            <p:childTnLst>
                              <p:par>
                                <p:cTn id="30" presetID="1" presetClass="exit" presetSubtype="0" fill="hold" grpId="1" nodeType="afterEffect">
                                  <p:stCondLst>
                                    <p:cond delay="0"/>
                                  </p:stCondLst>
                                  <p:childTnLst>
                                    <p:set>
                                      <p:cBhvr>
                                        <p:cTn id="31" dur="1" fill="hold">
                                          <p:stCondLst>
                                            <p:cond delay="0"/>
                                          </p:stCondLst>
                                        </p:cTn>
                                        <p:tgtEl>
                                          <p:spTgt spid="11"/>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5"/>
                                        </p:tgtEl>
                                        <p:attrNameLst>
                                          <p:attrName>style.visibility</p:attrName>
                                        </p:attrNameLst>
                                      </p:cBhvr>
                                      <p:to>
                                        <p:strVal val="visible"/>
                                      </p:to>
                                    </p:set>
                                  </p:childTnLst>
                                </p:cTn>
                              </p:par>
                            </p:childTnLst>
                          </p:cTn>
                        </p:par>
                        <p:par>
                          <p:cTn id="36" fill="hold">
                            <p:stCondLst>
                              <p:cond delay="0"/>
                            </p:stCondLst>
                            <p:childTnLst>
                              <p:par>
                                <p:cTn id="37" presetID="1" presetClass="entr" presetSubtype="0" fill="hold" grpId="2" nodeType="after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par>
                          <p:cTn id="39" fill="hold">
                            <p:stCondLst>
                              <p:cond delay="0"/>
                            </p:stCondLst>
                            <p:childTnLst>
                              <p:par>
                                <p:cTn id="40" presetID="10" presetClass="exit" presetSubtype="0" fill="hold" grpId="1" nodeType="afterEffect">
                                  <p:stCondLst>
                                    <p:cond delay="1000"/>
                                  </p:stCondLst>
                                  <p:childTnLst>
                                    <p:animEffect transition="out" filter="fade">
                                      <p:cBhvr>
                                        <p:cTn id="41" dur="500"/>
                                        <p:tgtEl>
                                          <p:spTgt spid="15"/>
                                        </p:tgtEl>
                                      </p:cBhvr>
                                    </p:animEffect>
                                    <p:set>
                                      <p:cBhvr>
                                        <p:cTn id="42" dur="1" fill="hold">
                                          <p:stCondLst>
                                            <p:cond delay="499"/>
                                          </p:stCondLst>
                                        </p:cTn>
                                        <p:tgtEl>
                                          <p:spTgt spid="15"/>
                                        </p:tgtEl>
                                        <p:attrNameLst>
                                          <p:attrName>style.visibility</p:attrName>
                                        </p:attrNameLst>
                                      </p:cBhvr>
                                      <p:to>
                                        <p:strVal val="hidden"/>
                                      </p:to>
                                    </p:set>
                                  </p:childTnLst>
                                </p:cTn>
                              </p:par>
                              <p:par>
                                <p:cTn id="43" presetID="10" presetClass="exit" presetSubtype="0" fill="hold" nodeType="withEffect">
                                  <p:stCondLst>
                                    <p:cond delay="1000"/>
                                  </p:stCondLst>
                                  <p:childTnLst>
                                    <p:animEffect transition="out" filter="fade">
                                      <p:cBhvr>
                                        <p:cTn id="44" dur="500"/>
                                        <p:tgtEl>
                                          <p:spTgt spid="14">
                                            <p:txEl>
                                              <p:pRg st="2" end="2"/>
                                            </p:txEl>
                                          </p:spTgt>
                                        </p:tgtEl>
                                      </p:cBhvr>
                                    </p:animEffect>
                                    <p:set>
                                      <p:cBhvr>
                                        <p:cTn id="45" dur="1" fill="hold">
                                          <p:stCondLst>
                                            <p:cond delay="499"/>
                                          </p:stCondLst>
                                        </p:cTn>
                                        <p:tgtEl>
                                          <p:spTgt spid="14">
                                            <p:txEl>
                                              <p:pRg st="2" end="2"/>
                                            </p:txEl>
                                          </p:spTgt>
                                        </p:tgtEl>
                                        <p:attrNameLst>
                                          <p:attrName>style.visibility</p:attrName>
                                        </p:attrNameLst>
                                      </p:cBhvr>
                                      <p:to>
                                        <p:strVal val="hidden"/>
                                      </p:to>
                                    </p:set>
                                  </p:childTnLst>
                                </p:cTn>
                              </p:par>
                              <p:par>
                                <p:cTn id="46" presetID="10" presetClass="exit" presetSubtype="0" fill="hold" nodeType="withEffect">
                                  <p:stCondLst>
                                    <p:cond delay="1000"/>
                                  </p:stCondLst>
                                  <p:childTnLst>
                                    <p:animEffect transition="out" filter="fade">
                                      <p:cBhvr>
                                        <p:cTn id="47" dur="500"/>
                                        <p:tgtEl>
                                          <p:spTgt spid="14">
                                            <p:txEl>
                                              <p:pRg st="0" end="0"/>
                                            </p:txEl>
                                          </p:spTgt>
                                        </p:tgtEl>
                                      </p:cBhvr>
                                    </p:animEffect>
                                    <p:set>
                                      <p:cBhvr>
                                        <p:cTn id="48" dur="1" fill="hold">
                                          <p:stCondLst>
                                            <p:cond delay="499"/>
                                          </p:stCondLst>
                                        </p:cTn>
                                        <p:tgtEl>
                                          <p:spTgt spid="14">
                                            <p:txEl>
                                              <p:pRg st="0" end="0"/>
                                            </p:txEl>
                                          </p:spTgt>
                                        </p:tgtEl>
                                        <p:attrNameLst>
                                          <p:attrName>style.visibility</p:attrName>
                                        </p:attrNameLst>
                                      </p:cBhvr>
                                      <p:to>
                                        <p:strVal val="hidden"/>
                                      </p:to>
                                    </p:set>
                                  </p:childTnLst>
                                </p:cTn>
                              </p:par>
                            </p:childTnLst>
                          </p:cTn>
                        </p:par>
                        <p:par>
                          <p:cTn id="49" fill="hold">
                            <p:stCondLst>
                              <p:cond delay="1500"/>
                            </p:stCondLst>
                            <p:childTnLst>
                              <p:par>
                                <p:cTn id="50" presetID="42" presetClass="path" presetSubtype="0" accel="50000" decel="50000" fill="hold" nodeType="afterEffect">
                                  <p:stCondLst>
                                    <p:cond delay="0"/>
                                  </p:stCondLst>
                                  <p:childTnLst>
                                    <p:animMotion origin="layout" path="M -5.55556E-7 3.00578E-6 L -5.55556E-7 0.2111 " pathEditMode="relative" rAng="0" ptsTypes="AA">
                                      <p:cBhvr>
                                        <p:cTn id="51" dur="1000" fill="hold"/>
                                        <p:tgtEl>
                                          <p:spTgt spid="14">
                                            <p:txEl>
                                              <p:pRg st="1" end="1"/>
                                            </p:txEl>
                                          </p:spTgt>
                                        </p:tgtEl>
                                        <p:attrNameLst>
                                          <p:attrName>ppt_x</p:attrName>
                                          <p:attrName>ppt_y</p:attrName>
                                        </p:attrNameLst>
                                      </p:cBhvr>
                                      <p:rCtr x="0" y="105"/>
                                    </p:animMotion>
                                  </p:childTnLst>
                                </p:cTn>
                              </p:par>
                              <p:par>
                                <p:cTn id="52" presetID="42" presetClass="path" presetSubtype="0" accel="50000" decel="50000" fill="hold" grpId="1" nodeType="withEffect">
                                  <p:stCondLst>
                                    <p:cond delay="0"/>
                                  </p:stCondLst>
                                  <p:childTnLst>
                                    <p:animMotion origin="layout" path="M 2.77778E-7 4.68208E-6 L 2.77778E-7 0.3052 " pathEditMode="relative" rAng="0" ptsTypes="AA">
                                      <p:cBhvr>
                                        <p:cTn id="53" dur="1000" fill="hold"/>
                                        <p:tgtEl>
                                          <p:spTgt spid="13"/>
                                        </p:tgtEl>
                                        <p:attrNameLst>
                                          <p:attrName>ppt_x</p:attrName>
                                          <p:attrName>ppt_y</p:attrName>
                                        </p:attrNameLst>
                                      </p:cBhvr>
                                      <p:rCtr x="0" y="153"/>
                                    </p:animMotion>
                                  </p:childTnLst>
                                </p:cTn>
                              </p:par>
                              <p:par>
                                <p:cTn id="54" presetID="10" presetClass="exit" presetSubtype="0" fill="hold" grpId="2" nodeType="withEffect">
                                  <p:stCondLst>
                                    <p:cond delay="800"/>
                                  </p:stCondLst>
                                  <p:childTnLst>
                                    <p:animEffect transition="out" filter="fade">
                                      <p:cBhvr>
                                        <p:cTn id="55" dur="500"/>
                                        <p:tgtEl>
                                          <p:spTgt spid="13"/>
                                        </p:tgtEl>
                                      </p:cBhvr>
                                    </p:animEffect>
                                    <p:set>
                                      <p:cBhvr>
                                        <p:cTn id="56" dur="1" fill="hold">
                                          <p:stCondLst>
                                            <p:cond delay="499"/>
                                          </p:stCondLst>
                                        </p:cTn>
                                        <p:tgtEl>
                                          <p:spTgt spid="13"/>
                                        </p:tgtEl>
                                        <p:attrNameLst>
                                          <p:attrName>style.visibility</p:attrName>
                                        </p:attrNameLst>
                                      </p:cBhvr>
                                      <p:to>
                                        <p:strVal val="hidden"/>
                                      </p:to>
                                    </p:set>
                                  </p:childTnLst>
                                </p:cTn>
                              </p:par>
                              <p:par>
                                <p:cTn id="57" presetID="10" presetClass="exit" presetSubtype="0" fill="hold" nodeType="withEffect">
                                  <p:stCondLst>
                                    <p:cond delay="800"/>
                                  </p:stCondLst>
                                  <p:childTnLst>
                                    <p:animEffect transition="out" filter="fade">
                                      <p:cBhvr>
                                        <p:cTn id="58" dur="500"/>
                                        <p:tgtEl>
                                          <p:spTgt spid="14">
                                            <p:txEl>
                                              <p:pRg st="1" end="1"/>
                                            </p:txEl>
                                          </p:spTgt>
                                        </p:tgtEl>
                                      </p:cBhvr>
                                    </p:animEffect>
                                    <p:set>
                                      <p:cBhvr>
                                        <p:cTn id="59" dur="1" fill="hold">
                                          <p:stCondLst>
                                            <p:cond delay="499"/>
                                          </p:stCondLst>
                                        </p:cTn>
                                        <p:tgtEl>
                                          <p:spTgt spid="14">
                                            <p:txEl>
                                              <p:pRg st="1" end="1"/>
                                            </p:txEl>
                                          </p:spTgt>
                                        </p:tgtEl>
                                        <p:attrNameLst>
                                          <p:attrName>style.visibility</p:attrName>
                                        </p:attrNameLst>
                                      </p:cBhvr>
                                      <p:to>
                                        <p:strVal val="hidden"/>
                                      </p:to>
                                    </p:set>
                                  </p:childTnLst>
                                </p:cTn>
                              </p:par>
                              <p:par>
                                <p:cTn id="60" presetID="10" presetClass="entr" presetSubtype="0" fill="hold" grpId="0" nodeType="withEffect">
                                  <p:stCondLst>
                                    <p:cond delay="800"/>
                                  </p:stCondLst>
                                  <p:childTnLst>
                                    <p:set>
                                      <p:cBhvr>
                                        <p:cTn id="61" dur="1" fill="hold">
                                          <p:stCondLst>
                                            <p:cond delay="0"/>
                                          </p:stCondLst>
                                        </p:cTn>
                                        <p:tgtEl>
                                          <p:spTgt spid="9"/>
                                        </p:tgtEl>
                                        <p:attrNameLst>
                                          <p:attrName>style.visibility</p:attrName>
                                        </p:attrNameLst>
                                      </p:cBhvr>
                                      <p:to>
                                        <p:strVal val="visible"/>
                                      </p:to>
                                    </p:set>
                                    <p:animEffect transition="in" filter="fade">
                                      <p:cBhvr>
                                        <p:cTn id="6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P spid="10" grpId="1" animBg="1"/>
      <p:bldP spid="11" grpId="0" animBg="1"/>
      <p:bldP spid="11" grpId="1" animBg="1"/>
      <p:bldP spid="12" grpId="0" animBg="1"/>
      <p:bldP spid="12" grpId="1" animBg="1"/>
      <p:bldP spid="12" grpId="2" animBg="1"/>
      <p:bldP spid="13" grpId="0"/>
      <p:bldP spid="13" grpId="1"/>
      <p:bldP spid="13" grpId="2"/>
      <p:bldP spid="15" grpId="0" animBg="1"/>
      <p:bldP spid="15"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Can be generalized to multiple groups being mapped to a set of users</a:t>
            </a:r>
          </a:p>
          <a:p>
            <a:endParaRPr lang="en-US" dirty="0" smtClean="0"/>
          </a:p>
          <a:p>
            <a:endParaRPr lang="en-US" dirty="0" smtClean="0"/>
          </a:p>
          <a:p>
            <a:endParaRPr lang="en-US" dirty="0" smtClean="0"/>
          </a:p>
          <a:p>
            <a:endParaRPr lang="en-US" sz="1600" dirty="0" smtClean="0"/>
          </a:p>
          <a:p>
            <a:r>
              <a:rPr lang="en-US" dirty="0" smtClean="0"/>
              <a:t>‘Set cover’ like algorithm to find the mapping</a:t>
            </a:r>
          </a:p>
          <a:p>
            <a:pPr lvl="1"/>
            <a:r>
              <a:rPr lang="en-US" dirty="0" smtClean="0"/>
              <a:t>Allows for incomplete/approximate covers</a:t>
            </a:r>
          </a:p>
          <a:p>
            <a:pPr lvl="1"/>
            <a:r>
              <a:rPr lang="en-US" i="1" dirty="0" smtClean="0"/>
              <a:t>Minimum Description Length</a:t>
            </a:r>
            <a:r>
              <a:rPr lang="en-US" dirty="0" smtClean="0"/>
              <a:t> for selecting best cover</a:t>
            </a:r>
          </a:p>
          <a:p>
            <a:pPr lvl="1"/>
            <a:r>
              <a:rPr lang="en-US" dirty="0" smtClean="0"/>
              <a:t>Greedy version used for fast results</a:t>
            </a:r>
          </a:p>
          <a:p>
            <a:pPr lvl="1"/>
            <a:r>
              <a:rPr lang="en-US" dirty="0" smtClean="0"/>
              <a:t>Details in the paper</a:t>
            </a:r>
          </a:p>
        </p:txBody>
      </p:sp>
      <p:sp>
        <p:nvSpPr>
          <p:cNvPr id="2" name="Title 1"/>
          <p:cNvSpPr>
            <a:spLocks noGrp="1"/>
          </p:cNvSpPr>
          <p:nvPr>
            <p:ph type="title"/>
          </p:nvPr>
        </p:nvSpPr>
        <p:spPr/>
        <p:txBody>
          <a:bodyPr/>
          <a:lstStyle/>
          <a:p>
            <a:r>
              <a:rPr lang="en-US" dirty="0" smtClean="0"/>
              <a:t>Group Mapping</a:t>
            </a:r>
            <a:endParaRPr lang="en-US" dirty="0"/>
          </a:p>
        </p:txBody>
      </p:sp>
      <p:grpSp>
        <p:nvGrpSpPr>
          <p:cNvPr id="18" name="Group 17"/>
          <p:cNvGrpSpPr/>
          <p:nvPr/>
        </p:nvGrpSpPr>
        <p:grpSpPr>
          <a:xfrm>
            <a:off x="2079702" y="2514600"/>
            <a:ext cx="2819400" cy="1143000"/>
            <a:chOff x="2079702" y="1676400"/>
            <a:chExt cx="2819400" cy="1143000"/>
          </a:xfrm>
        </p:grpSpPr>
        <p:sp>
          <p:nvSpPr>
            <p:cNvPr id="12" name="Rounded Rectangle 11"/>
            <p:cNvSpPr/>
            <p:nvPr/>
          </p:nvSpPr>
          <p:spPr>
            <a:xfrm>
              <a:off x="2079702" y="1676400"/>
              <a:ext cx="2819400" cy="685800"/>
            </a:xfrm>
            <a:prstGeom prst="roundRect">
              <a:avLst>
                <a:gd name="adj" fmla="val 38618"/>
              </a:avLst>
            </a:prstGeom>
            <a:solidFill>
              <a:srgbClr val="00FE73">
                <a:alpha val="27843"/>
              </a:srgbClr>
            </a:solidFill>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3" name="TextBox 12"/>
            <p:cNvSpPr txBox="1"/>
            <p:nvPr/>
          </p:nvSpPr>
          <p:spPr>
            <a:xfrm>
              <a:off x="2929053" y="2388513"/>
              <a:ext cx="1219200" cy="430887"/>
            </a:xfrm>
            <a:prstGeom prst="rect">
              <a:avLst/>
            </a:prstGeom>
            <a:noFill/>
          </p:spPr>
          <p:txBody>
            <a:bodyPr wrap="square" rtlCol="0">
              <a:spAutoFit/>
            </a:bodyPr>
            <a:lstStyle/>
            <a:p>
              <a:pPr algn="ctr"/>
              <a:r>
                <a:rPr lang="en-US" sz="2200" b="1" dirty="0" smtClean="0">
                  <a:solidFill>
                    <a:srgbClr val="00B050"/>
                  </a:solidFill>
                  <a:latin typeface="Calibri" pitchFamily="34" charset="0"/>
                </a:rPr>
                <a:t>Team X</a:t>
              </a:r>
              <a:endParaRPr lang="en-US" sz="2200" b="1" dirty="0">
                <a:solidFill>
                  <a:srgbClr val="00B050"/>
                </a:solidFill>
                <a:latin typeface="Calibri" pitchFamily="34" charset="0"/>
              </a:endParaRPr>
            </a:p>
          </p:txBody>
        </p:sp>
      </p:grpSp>
      <p:grpSp>
        <p:nvGrpSpPr>
          <p:cNvPr id="17" name="Group 16"/>
          <p:cNvGrpSpPr/>
          <p:nvPr/>
        </p:nvGrpSpPr>
        <p:grpSpPr>
          <a:xfrm>
            <a:off x="4213302" y="2514600"/>
            <a:ext cx="1981200" cy="1138989"/>
            <a:chOff x="4213302" y="1676400"/>
            <a:chExt cx="1981200" cy="1138989"/>
          </a:xfrm>
        </p:grpSpPr>
        <p:sp>
          <p:nvSpPr>
            <p:cNvPr id="14" name="Rounded Rectangle 13"/>
            <p:cNvSpPr/>
            <p:nvPr/>
          </p:nvSpPr>
          <p:spPr>
            <a:xfrm>
              <a:off x="4213302" y="1676400"/>
              <a:ext cx="1981200" cy="685800"/>
            </a:xfrm>
            <a:prstGeom prst="roundRect">
              <a:avLst>
                <a:gd name="adj" fmla="val 38618"/>
              </a:avLst>
            </a:prstGeom>
            <a:solidFill>
              <a:srgbClr val="FFC000">
                <a:alpha val="28000"/>
              </a:srgbClr>
            </a:solidFill>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5" name="TextBox 14"/>
            <p:cNvSpPr txBox="1"/>
            <p:nvPr/>
          </p:nvSpPr>
          <p:spPr>
            <a:xfrm>
              <a:off x="4605453" y="2384502"/>
              <a:ext cx="1219200" cy="430887"/>
            </a:xfrm>
            <a:prstGeom prst="rect">
              <a:avLst/>
            </a:prstGeom>
            <a:noFill/>
          </p:spPr>
          <p:txBody>
            <a:bodyPr wrap="square" rtlCol="0">
              <a:spAutoFit/>
            </a:bodyPr>
            <a:lstStyle/>
            <a:p>
              <a:pPr algn="ctr"/>
              <a:r>
                <a:rPr lang="en-US" sz="2200" b="1" dirty="0" smtClean="0">
                  <a:solidFill>
                    <a:srgbClr val="FDA017"/>
                  </a:solidFill>
                  <a:latin typeface="Calibri" pitchFamily="34" charset="0"/>
                </a:rPr>
                <a:t>Team Y</a:t>
              </a:r>
              <a:endParaRPr lang="en-US" sz="2200" b="1" dirty="0">
                <a:solidFill>
                  <a:srgbClr val="FDA017"/>
                </a:solidFill>
                <a:latin typeface="Calibri" pitchFamily="34" charset="0"/>
              </a:endParaRPr>
            </a:p>
          </p:txBody>
        </p:sp>
      </p:grpSp>
      <p:grpSp>
        <p:nvGrpSpPr>
          <p:cNvPr id="16" name="Group 15"/>
          <p:cNvGrpSpPr/>
          <p:nvPr/>
        </p:nvGrpSpPr>
        <p:grpSpPr>
          <a:xfrm>
            <a:off x="2243253" y="2590800"/>
            <a:ext cx="4560849" cy="521410"/>
            <a:chOff x="2243253" y="1752600"/>
            <a:chExt cx="4560849" cy="521410"/>
          </a:xfrm>
        </p:grpSpPr>
        <p:pic>
          <p:nvPicPr>
            <p:cNvPr id="4" name="Picture 3" descr="acspike_male_user_icon.png"/>
            <p:cNvPicPr>
              <a:picLocks noChangeAspect="1"/>
            </p:cNvPicPr>
            <p:nvPr/>
          </p:nvPicPr>
          <p:blipFill>
            <a:blip r:embed="rId3" cstate="print"/>
            <a:stretch>
              <a:fillRect/>
            </a:stretch>
          </p:blipFill>
          <p:spPr>
            <a:xfrm>
              <a:off x="6284552" y="1752600"/>
              <a:ext cx="519550" cy="519548"/>
            </a:xfrm>
            <a:prstGeom prst="rect">
              <a:avLst/>
            </a:prstGeom>
            <a:effectLst/>
          </p:spPr>
        </p:pic>
        <p:pic>
          <p:nvPicPr>
            <p:cNvPr id="6" name="Picture 5" descr="dagobert83_female_user_icon.png"/>
            <p:cNvPicPr>
              <a:picLocks noChangeAspect="1"/>
            </p:cNvPicPr>
            <p:nvPr/>
          </p:nvPicPr>
          <p:blipFill>
            <a:blip r:embed="rId4" cstate="print"/>
            <a:stretch>
              <a:fillRect/>
            </a:stretch>
          </p:blipFill>
          <p:spPr>
            <a:xfrm>
              <a:off x="2243253" y="1806498"/>
              <a:ext cx="505436" cy="467512"/>
            </a:xfrm>
            <a:prstGeom prst="rect">
              <a:avLst/>
            </a:prstGeom>
            <a:effectLst/>
          </p:spPr>
        </p:pic>
        <p:pic>
          <p:nvPicPr>
            <p:cNvPr id="7" name="Picture 6" descr="dagobert83_female_user_icon.png"/>
            <p:cNvPicPr>
              <a:picLocks noChangeAspect="1"/>
            </p:cNvPicPr>
            <p:nvPr/>
          </p:nvPicPr>
          <p:blipFill>
            <a:blip r:embed="rId4" cstate="print"/>
            <a:stretch>
              <a:fillRect/>
            </a:stretch>
          </p:blipFill>
          <p:spPr>
            <a:xfrm>
              <a:off x="4300653" y="1806498"/>
              <a:ext cx="505433" cy="467512"/>
            </a:xfrm>
            <a:prstGeom prst="rect">
              <a:avLst/>
            </a:prstGeom>
            <a:effectLst/>
          </p:spPr>
        </p:pic>
        <p:pic>
          <p:nvPicPr>
            <p:cNvPr id="8" name="Picture 7" descr="acspike_male_user_icon.png"/>
            <p:cNvPicPr>
              <a:picLocks noChangeAspect="1"/>
            </p:cNvPicPr>
            <p:nvPr/>
          </p:nvPicPr>
          <p:blipFill>
            <a:blip r:embed="rId3" cstate="print"/>
            <a:stretch>
              <a:fillRect/>
            </a:stretch>
          </p:blipFill>
          <p:spPr>
            <a:xfrm>
              <a:off x="3614853" y="1752600"/>
              <a:ext cx="519550" cy="519548"/>
            </a:xfrm>
            <a:prstGeom prst="rect">
              <a:avLst/>
            </a:prstGeom>
            <a:effectLst/>
          </p:spPr>
        </p:pic>
        <p:pic>
          <p:nvPicPr>
            <p:cNvPr id="9" name="Picture 8" descr="acspike_male_user_icon.png"/>
            <p:cNvPicPr>
              <a:picLocks noChangeAspect="1"/>
            </p:cNvPicPr>
            <p:nvPr/>
          </p:nvPicPr>
          <p:blipFill>
            <a:blip r:embed="rId3" cstate="print"/>
            <a:stretch>
              <a:fillRect/>
            </a:stretch>
          </p:blipFill>
          <p:spPr>
            <a:xfrm>
              <a:off x="4943706" y="1752600"/>
              <a:ext cx="519550" cy="519548"/>
            </a:xfrm>
            <a:prstGeom prst="rect">
              <a:avLst/>
            </a:prstGeom>
            <a:effectLst/>
          </p:spPr>
        </p:pic>
        <p:pic>
          <p:nvPicPr>
            <p:cNvPr id="10" name="Picture 9" descr="acspike_male_user_icon.png"/>
            <p:cNvPicPr>
              <a:picLocks noChangeAspect="1"/>
            </p:cNvPicPr>
            <p:nvPr/>
          </p:nvPicPr>
          <p:blipFill>
            <a:blip r:embed="rId3" cstate="print"/>
            <a:stretch>
              <a:fillRect/>
            </a:stretch>
          </p:blipFill>
          <p:spPr>
            <a:xfrm>
              <a:off x="2929053" y="1752600"/>
              <a:ext cx="519550" cy="519548"/>
            </a:xfrm>
            <a:prstGeom prst="rect">
              <a:avLst/>
            </a:prstGeom>
            <a:effectLst/>
          </p:spPr>
        </p:pic>
        <p:pic>
          <p:nvPicPr>
            <p:cNvPr id="11" name="Picture 10" descr="acspike_male_user_icon.png"/>
            <p:cNvPicPr>
              <a:picLocks noChangeAspect="1"/>
            </p:cNvPicPr>
            <p:nvPr/>
          </p:nvPicPr>
          <p:blipFill>
            <a:blip r:embed="rId3" cstate="print"/>
            <a:stretch>
              <a:fillRect/>
            </a:stretch>
          </p:blipFill>
          <p:spPr>
            <a:xfrm>
              <a:off x="5598752" y="1752600"/>
              <a:ext cx="519550" cy="519548"/>
            </a:xfrm>
            <a:prstGeom prst="rect">
              <a:avLst/>
            </a:prstGeom>
            <a:effectLst/>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300"/>
                                  </p:stCondLst>
                                  <p:childTnLst>
                                    <p:set>
                                      <p:cBhvr>
                                        <p:cTn id="6" dur="1" fill="hold">
                                          <p:stCondLst>
                                            <p:cond delay="0"/>
                                          </p:stCondLst>
                                        </p:cTn>
                                        <p:tgtEl>
                                          <p:spTgt spid="16"/>
                                        </p:tgtEl>
                                        <p:attrNameLst>
                                          <p:attrName>style.visibility</p:attrName>
                                        </p:attrNameLst>
                                      </p:cBhvr>
                                      <p:to>
                                        <p:strVal val="visible"/>
                                      </p:to>
                                    </p:set>
                                  </p:childTnLst>
                                </p:cTn>
                              </p:par>
                            </p:childTnLst>
                          </p:cTn>
                        </p:par>
                        <p:par>
                          <p:cTn id="7" fill="hold">
                            <p:stCondLst>
                              <p:cond delay="300"/>
                            </p:stCondLst>
                            <p:childTnLst>
                              <p:par>
                                <p:cTn id="8" presetID="1" presetClass="entr" presetSubtype="0" fill="hold" nodeType="afterEffect">
                                  <p:stCondLst>
                                    <p:cond delay="200"/>
                                  </p:stCondLst>
                                  <p:childTnLst>
                                    <p:set>
                                      <p:cBhvr>
                                        <p:cTn id="9" dur="1" fill="hold">
                                          <p:stCondLst>
                                            <p:cond delay="0"/>
                                          </p:stCondLst>
                                        </p:cTn>
                                        <p:tgtEl>
                                          <p:spTgt spid="17"/>
                                        </p:tgtEl>
                                        <p:attrNameLst>
                                          <p:attrName>style.visibility</p:attrName>
                                        </p:attrNameLst>
                                      </p:cBhvr>
                                      <p:to>
                                        <p:strVal val="visible"/>
                                      </p:to>
                                    </p:set>
                                  </p:childTnLst>
                                </p:cTn>
                              </p:par>
                              <p:par>
                                <p:cTn id="10" presetID="1" presetClass="entr" presetSubtype="0" fill="hold" nodeType="withEffect">
                                  <p:stCondLst>
                                    <p:cond delay="400"/>
                                  </p:stCondLst>
                                  <p:childTnLst>
                                    <p:set>
                                      <p:cBhvr>
                                        <p:cTn id="11" dur="1" fill="hold">
                                          <p:stCondLst>
                                            <p:cond delay="0"/>
                                          </p:stCondLst>
                                        </p:cTn>
                                        <p:tgtEl>
                                          <p:spTgt spid="18"/>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3">
                                            <p:txEl>
                                              <p:pRg st="7" end="7"/>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Content Placeholder 58"/>
          <p:cNvSpPr>
            <a:spLocks noGrp="1"/>
          </p:cNvSpPr>
          <p:nvPr>
            <p:ph idx="1"/>
          </p:nvPr>
        </p:nvSpPr>
        <p:spPr/>
        <p:txBody>
          <a:bodyPr/>
          <a:lstStyle/>
          <a:p>
            <a:pPr lvl="0">
              <a:buNone/>
            </a:pPr>
            <a:endParaRPr lang="en-US" b="1" dirty="0" smtClean="0"/>
          </a:p>
          <a:p>
            <a:pPr>
              <a:buNone/>
            </a:pPr>
            <a:r>
              <a:rPr lang="en-US" b="1" dirty="0" smtClean="0"/>
              <a:t>S3:</a:t>
            </a:r>
            <a:r>
              <a:rPr lang="en-US" dirty="0" smtClean="0"/>
              <a:t> {A,B,C,D} </a:t>
            </a:r>
            <a:r>
              <a:rPr lang="en-US" dirty="0" smtClean="0">
                <a:sym typeface="Wingdings" pitchFamily="2" charset="2"/>
              </a:rPr>
              <a:t>= </a:t>
            </a:r>
            <a:r>
              <a:rPr lang="en-US" b="1" dirty="0" smtClean="0">
                <a:sym typeface="Wingdings" pitchFamily="2" charset="2"/>
              </a:rPr>
              <a:t>G2</a:t>
            </a:r>
            <a:r>
              <a:rPr lang="en-US" dirty="0" smtClean="0">
                <a:sym typeface="Wingdings" pitchFamily="2" charset="2"/>
              </a:rPr>
              <a:t> + </a:t>
            </a:r>
            <a:r>
              <a:rPr lang="en-US" dirty="0" smtClean="0"/>
              <a:t>{D}</a:t>
            </a:r>
            <a:endParaRPr lang="en-US" sz="4000" dirty="0" smtClean="0"/>
          </a:p>
          <a:p>
            <a:pPr lvl="0">
              <a:buNone/>
              <a:defRPr/>
            </a:pPr>
            <a:endParaRPr lang="en-US" b="1" dirty="0" smtClean="0"/>
          </a:p>
          <a:p>
            <a:pPr lvl="0">
              <a:buNone/>
              <a:defRPr/>
            </a:pPr>
            <a:endParaRPr lang="en-US" b="1" dirty="0" smtClean="0"/>
          </a:p>
          <a:p>
            <a:pPr lvl="0">
              <a:buNone/>
              <a:defRPr/>
            </a:pPr>
            <a:endParaRPr lang="en-US" sz="1600" b="1" dirty="0" smtClean="0"/>
          </a:p>
          <a:p>
            <a:pPr lvl="0">
              <a:buNone/>
              <a:defRPr/>
            </a:pPr>
            <a:endParaRPr lang="en-US" sz="1600" b="1" dirty="0" smtClean="0"/>
          </a:p>
          <a:p>
            <a:pPr lvl="0">
              <a:buNone/>
              <a:defRPr/>
            </a:pPr>
            <a:endParaRPr lang="en-US" b="1" dirty="0" smtClean="0"/>
          </a:p>
          <a:p>
            <a:pPr>
              <a:buNone/>
              <a:defRPr/>
            </a:pPr>
            <a:r>
              <a:rPr lang="en-US" b="1" dirty="0" smtClean="0"/>
              <a:t>S2:</a:t>
            </a:r>
            <a:r>
              <a:rPr lang="en-US" dirty="0" smtClean="0"/>
              <a:t> {C,D,E,F,G} </a:t>
            </a:r>
            <a:r>
              <a:rPr lang="en-US" dirty="0" smtClean="0">
                <a:sym typeface="Wingdings" pitchFamily="2" charset="2"/>
              </a:rPr>
              <a:t>=</a:t>
            </a:r>
            <a:r>
              <a:rPr lang="en-US" dirty="0" smtClean="0"/>
              <a:t> </a:t>
            </a:r>
            <a:r>
              <a:rPr lang="en-US" b="1" dirty="0" smtClean="0"/>
              <a:t>G1 </a:t>
            </a:r>
            <a:r>
              <a:rPr lang="en-US" dirty="0" smtClean="0"/>
              <a:t>– {H}</a:t>
            </a:r>
          </a:p>
          <a:p>
            <a:pPr lvl="0">
              <a:buNone/>
              <a:defRPr/>
            </a:pPr>
            <a:endParaRPr lang="en-US" b="1" dirty="0" smtClean="0"/>
          </a:p>
        </p:txBody>
      </p:sp>
      <p:sp>
        <p:nvSpPr>
          <p:cNvPr id="28" name="Rounded Rectangle 27"/>
          <p:cNvSpPr/>
          <p:nvPr/>
        </p:nvSpPr>
        <p:spPr>
          <a:xfrm>
            <a:off x="4572000" y="4453268"/>
            <a:ext cx="4038600" cy="609600"/>
          </a:xfrm>
          <a:prstGeom prst="roundRect">
            <a:avLst>
              <a:gd name="adj" fmla="val 38618"/>
            </a:avLst>
          </a:prstGeom>
          <a:solidFill>
            <a:srgbClr val="00FE73">
              <a:alpha val="27843"/>
            </a:srgbClr>
          </a:solidFill>
          <a:ln w="28575">
            <a:solidFill>
              <a:srgbClr val="00863D"/>
            </a:solidFill>
          </a:ln>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2" name="Rounded Rectangle 11"/>
          <p:cNvSpPr/>
          <p:nvPr/>
        </p:nvSpPr>
        <p:spPr>
          <a:xfrm>
            <a:off x="4724400" y="1730655"/>
            <a:ext cx="2037283" cy="609600"/>
          </a:xfrm>
          <a:prstGeom prst="roundRect">
            <a:avLst>
              <a:gd name="adj" fmla="val 38618"/>
            </a:avLst>
          </a:prstGeom>
          <a:solidFill>
            <a:srgbClr val="00FE73">
              <a:alpha val="27843"/>
            </a:srgbClr>
          </a:solidFill>
          <a:ln w="28575">
            <a:solidFill>
              <a:srgbClr val="00863D"/>
            </a:solidFill>
          </a:ln>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grpSp>
        <p:nvGrpSpPr>
          <p:cNvPr id="32" name="Group 31"/>
          <p:cNvGrpSpPr/>
          <p:nvPr/>
        </p:nvGrpSpPr>
        <p:grpSpPr>
          <a:xfrm>
            <a:off x="4834054" y="1752600"/>
            <a:ext cx="2503449" cy="519548"/>
            <a:chOff x="3310053" y="1752600"/>
            <a:chExt cx="2503449" cy="519548"/>
          </a:xfrm>
        </p:grpSpPr>
        <p:pic>
          <p:nvPicPr>
            <p:cNvPr id="4" name="Picture 3" descr="acspike_male_user_icon.png"/>
            <p:cNvPicPr>
              <a:picLocks noChangeAspect="1"/>
            </p:cNvPicPr>
            <p:nvPr/>
          </p:nvPicPr>
          <p:blipFill>
            <a:blip r:embed="rId2" cstate="print"/>
            <a:stretch>
              <a:fillRect/>
            </a:stretch>
          </p:blipFill>
          <p:spPr>
            <a:xfrm>
              <a:off x="5293952" y="1752600"/>
              <a:ext cx="519550" cy="519548"/>
            </a:xfrm>
            <a:prstGeom prst="rect">
              <a:avLst/>
            </a:prstGeom>
            <a:effectLst/>
          </p:spPr>
        </p:pic>
        <p:pic>
          <p:nvPicPr>
            <p:cNvPr id="7" name="Picture 6" descr="dagobert83_female_user_icon.png"/>
            <p:cNvPicPr>
              <a:picLocks noChangeAspect="1"/>
            </p:cNvPicPr>
            <p:nvPr/>
          </p:nvPicPr>
          <p:blipFill>
            <a:blip r:embed="rId3" cstate="print"/>
            <a:stretch>
              <a:fillRect/>
            </a:stretch>
          </p:blipFill>
          <p:spPr>
            <a:xfrm>
              <a:off x="3310053" y="1801618"/>
              <a:ext cx="499947" cy="462437"/>
            </a:xfrm>
            <a:prstGeom prst="rect">
              <a:avLst/>
            </a:prstGeom>
            <a:effectLst/>
          </p:spPr>
        </p:pic>
        <p:pic>
          <p:nvPicPr>
            <p:cNvPr id="9" name="Picture 8" descr="acspike_male_user_icon.png"/>
            <p:cNvPicPr>
              <a:picLocks noChangeAspect="1"/>
            </p:cNvPicPr>
            <p:nvPr/>
          </p:nvPicPr>
          <p:blipFill>
            <a:blip r:embed="rId2" cstate="print"/>
            <a:stretch>
              <a:fillRect/>
            </a:stretch>
          </p:blipFill>
          <p:spPr>
            <a:xfrm>
              <a:off x="3953106" y="1752600"/>
              <a:ext cx="519550" cy="519548"/>
            </a:xfrm>
            <a:prstGeom prst="rect">
              <a:avLst/>
            </a:prstGeom>
            <a:effectLst/>
          </p:spPr>
        </p:pic>
        <p:pic>
          <p:nvPicPr>
            <p:cNvPr id="11" name="Picture 10" descr="acspike_male_user_icon.png"/>
            <p:cNvPicPr>
              <a:picLocks noChangeAspect="1"/>
            </p:cNvPicPr>
            <p:nvPr/>
          </p:nvPicPr>
          <p:blipFill>
            <a:blip r:embed="rId2" cstate="print"/>
            <a:stretch>
              <a:fillRect/>
            </a:stretch>
          </p:blipFill>
          <p:spPr>
            <a:xfrm>
              <a:off x="4608152" y="1752600"/>
              <a:ext cx="519550" cy="519548"/>
            </a:xfrm>
            <a:prstGeom prst="rect">
              <a:avLst/>
            </a:prstGeom>
            <a:effectLst/>
          </p:spPr>
        </p:pic>
      </p:grpSp>
      <p:sp>
        <p:nvSpPr>
          <p:cNvPr id="13" name="TextBox 12"/>
          <p:cNvSpPr txBox="1"/>
          <p:nvPr/>
        </p:nvSpPr>
        <p:spPr>
          <a:xfrm>
            <a:off x="4876801" y="2388513"/>
            <a:ext cx="1724526" cy="430887"/>
          </a:xfrm>
          <a:prstGeom prst="rect">
            <a:avLst/>
          </a:prstGeom>
          <a:noFill/>
        </p:spPr>
        <p:txBody>
          <a:bodyPr wrap="square" rtlCol="0">
            <a:spAutoFit/>
          </a:bodyPr>
          <a:lstStyle/>
          <a:p>
            <a:pPr algn="ctr"/>
            <a:r>
              <a:rPr lang="en-US" sz="2200" b="1" dirty="0" smtClean="0">
                <a:solidFill>
                  <a:srgbClr val="00B050"/>
                </a:solidFill>
                <a:latin typeface="Calibri" pitchFamily="34" charset="0"/>
              </a:rPr>
              <a:t>Group G2</a:t>
            </a:r>
            <a:endParaRPr lang="en-US" sz="2200" b="1" dirty="0">
              <a:solidFill>
                <a:srgbClr val="00B050"/>
              </a:solidFill>
              <a:latin typeface="Calibri" pitchFamily="34" charset="0"/>
            </a:endParaRPr>
          </a:p>
        </p:txBody>
      </p:sp>
      <p:grpSp>
        <p:nvGrpSpPr>
          <p:cNvPr id="37" name="Group 36"/>
          <p:cNvGrpSpPr/>
          <p:nvPr/>
        </p:nvGrpSpPr>
        <p:grpSpPr>
          <a:xfrm>
            <a:off x="4876801" y="1421560"/>
            <a:ext cx="2389090" cy="466130"/>
            <a:chOff x="3352800" y="1290935"/>
            <a:chExt cx="2389090" cy="466130"/>
          </a:xfrm>
        </p:grpSpPr>
        <p:sp>
          <p:nvSpPr>
            <p:cNvPr id="33" name="TextBox 32"/>
            <p:cNvSpPr txBox="1"/>
            <p:nvPr/>
          </p:nvSpPr>
          <p:spPr>
            <a:xfrm>
              <a:off x="3352800" y="1295400"/>
              <a:ext cx="370614" cy="461665"/>
            </a:xfrm>
            <a:prstGeom prst="rect">
              <a:avLst/>
            </a:prstGeom>
            <a:noFill/>
          </p:spPr>
          <p:txBody>
            <a:bodyPr wrap="none" rtlCol="0">
              <a:spAutoFit/>
            </a:bodyPr>
            <a:lstStyle/>
            <a:p>
              <a:r>
                <a:rPr lang="en-US" sz="2400" b="1" dirty="0" smtClean="0">
                  <a:solidFill>
                    <a:srgbClr val="FF0000"/>
                  </a:solidFill>
                </a:rPr>
                <a:t>A</a:t>
              </a:r>
              <a:endParaRPr lang="en-US" sz="2400" b="1" dirty="0">
                <a:solidFill>
                  <a:srgbClr val="FF0000"/>
                </a:solidFill>
              </a:endParaRPr>
            </a:p>
          </p:txBody>
        </p:sp>
        <p:sp>
          <p:nvSpPr>
            <p:cNvPr id="34" name="TextBox 33"/>
            <p:cNvSpPr txBox="1"/>
            <p:nvPr/>
          </p:nvSpPr>
          <p:spPr>
            <a:xfrm>
              <a:off x="4019726" y="1295400"/>
              <a:ext cx="370614" cy="461665"/>
            </a:xfrm>
            <a:prstGeom prst="rect">
              <a:avLst/>
            </a:prstGeom>
            <a:noFill/>
          </p:spPr>
          <p:txBody>
            <a:bodyPr wrap="none" rtlCol="0">
              <a:spAutoFit/>
            </a:bodyPr>
            <a:lstStyle/>
            <a:p>
              <a:r>
                <a:rPr lang="en-US" sz="2400" b="1" dirty="0" smtClean="0">
                  <a:solidFill>
                    <a:srgbClr val="FF0000"/>
                  </a:solidFill>
                </a:rPr>
                <a:t>B</a:t>
              </a:r>
              <a:endParaRPr lang="en-US" sz="2400" b="1" dirty="0">
                <a:solidFill>
                  <a:srgbClr val="FF0000"/>
                </a:solidFill>
              </a:endParaRPr>
            </a:p>
          </p:txBody>
        </p:sp>
        <p:sp>
          <p:nvSpPr>
            <p:cNvPr id="35" name="TextBox 34"/>
            <p:cNvSpPr txBox="1"/>
            <p:nvPr/>
          </p:nvSpPr>
          <p:spPr>
            <a:xfrm>
              <a:off x="4677460" y="1290935"/>
              <a:ext cx="348172" cy="461665"/>
            </a:xfrm>
            <a:prstGeom prst="rect">
              <a:avLst/>
            </a:prstGeom>
            <a:noFill/>
          </p:spPr>
          <p:txBody>
            <a:bodyPr wrap="none" rtlCol="0">
              <a:spAutoFit/>
            </a:bodyPr>
            <a:lstStyle/>
            <a:p>
              <a:r>
                <a:rPr lang="en-US" sz="2400" b="1" dirty="0" smtClean="0">
                  <a:solidFill>
                    <a:srgbClr val="FF0000"/>
                  </a:solidFill>
                </a:rPr>
                <a:t>C</a:t>
              </a:r>
              <a:endParaRPr lang="en-US" sz="2400" b="1" dirty="0">
                <a:solidFill>
                  <a:srgbClr val="FF0000"/>
                </a:solidFill>
              </a:endParaRPr>
            </a:p>
          </p:txBody>
        </p:sp>
        <p:sp>
          <p:nvSpPr>
            <p:cNvPr id="36" name="TextBox 35"/>
            <p:cNvSpPr txBox="1"/>
            <p:nvPr/>
          </p:nvSpPr>
          <p:spPr>
            <a:xfrm>
              <a:off x="5363260" y="1295400"/>
              <a:ext cx="378630" cy="461665"/>
            </a:xfrm>
            <a:prstGeom prst="rect">
              <a:avLst/>
            </a:prstGeom>
            <a:noFill/>
          </p:spPr>
          <p:txBody>
            <a:bodyPr wrap="none" rtlCol="0">
              <a:spAutoFit/>
            </a:bodyPr>
            <a:lstStyle/>
            <a:p>
              <a:r>
                <a:rPr lang="en-US" sz="2400" b="1" dirty="0" smtClean="0">
                  <a:solidFill>
                    <a:srgbClr val="FF0000"/>
                  </a:solidFill>
                </a:rPr>
                <a:t>D</a:t>
              </a:r>
              <a:endParaRPr lang="en-US" sz="2400" b="1" dirty="0">
                <a:solidFill>
                  <a:srgbClr val="FF0000"/>
                </a:solidFill>
              </a:endParaRPr>
            </a:p>
          </p:txBody>
        </p:sp>
      </p:grpSp>
      <p:sp>
        <p:nvSpPr>
          <p:cNvPr id="2" name="Title 1"/>
          <p:cNvSpPr>
            <a:spLocks noGrp="1"/>
          </p:cNvSpPr>
          <p:nvPr>
            <p:ph type="title"/>
          </p:nvPr>
        </p:nvSpPr>
        <p:spPr/>
        <p:txBody>
          <a:bodyPr/>
          <a:lstStyle/>
          <a:p>
            <a:r>
              <a:rPr lang="en-US" dirty="0" smtClean="0"/>
              <a:t>Misconfigurations</a:t>
            </a:r>
            <a:endParaRPr lang="en-US" dirty="0"/>
          </a:p>
        </p:txBody>
      </p:sp>
      <p:pic>
        <p:nvPicPr>
          <p:cNvPr id="5" name="Picture 4" descr="acspike_male_user_icon.png"/>
          <p:cNvPicPr>
            <a:picLocks noChangeAspect="1"/>
          </p:cNvPicPr>
          <p:nvPr/>
        </p:nvPicPr>
        <p:blipFill>
          <a:blip r:embed="rId2" cstate="print">
            <a:duotone>
              <a:prstClr val="black"/>
              <a:schemeClr val="accent2">
                <a:tint val="45000"/>
                <a:satMod val="400000"/>
              </a:schemeClr>
            </a:duotone>
          </a:blip>
          <a:stretch>
            <a:fillRect/>
          </a:stretch>
        </p:blipFill>
        <p:spPr>
          <a:xfrm>
            <a:off x="6763329" y="1662552"/>
            <a:ext cx="623450" cy="623448"/>
          </a:xfrm>
          <a:prstGeom prst="rect">
            <a:avLst/>
          </a:prstGeom>
          <a:effectLst/>
        </p:spPr>
      </p:pic>
      <p:sp>
        <p:nvSpPr>
          <p:cNvPr id="16" name="TextBox 15"/>
          <p:cNvSpPr txBox="1"/>
          <p:nvPr/>
        </p:nvSpPr>
        <p:spPr>
          <a:xfrm>
            <a:off x="2057400" y="3048000"/>
            <a:ext cx="5029200" cy="461665"/>
          </a:xfrm>
          <a:prstGeom prst="rect">
            <a:avLst/>
          </a:prstGeom>
          <a:noFill/>
          <a:ln>
            <a:noFill/>
          </a:ln>
        </p:spPr>
        <p:txBody>
          <a:bodyPr wrap="square" rtlCol="0">
            <a:spAutoFit/>
          </a:bodyPr>
          <a:lstStyle/>
          <a:p>
            <a:pPr algn="ctr"/>
            <a:r>
              <a:rPr lang="en-US" sz="2400" b="1" dirty="0" smtClean="0">
                <a:solidFill>
                  <a:srgbClr val="FF0000"/>
                </a:solidFill>
              </a:rPr>
              <a:t>Security Misconfiguration Candidate</a:t>
            </a:r>
            <a:endParaRPr lang="en-US" sz="2400" b="1" dirty="0">
              <a:solidFill>
                <a:srgbClr val="FF0000"/>
              </a:solidFill>
            </a:endParaRPr>
          </a:p>
        </p:txBody>
      </p:sp>
      <p:sp>
        <p:nvSpPr>
          <p:cNvPr id="24" name="TextBox 23"/>
          <p:cNvSpPr txBox="1"/>
          <p:nvPr/>
        </p:nvSpPr>
        <p:spPr>
          <a:xfrm>
            <a:off x="5815263" y="5131713"/>
            <a:ext cx="1614616" cy="430887"/>
          </a:xfrm>
          <a:prstGeom prst="rect">
            <a:avLst/>
          </a:prstGeom>
          <a:noFill/>
          <a:effectLst/>
        </p:spPr>
        <p:txBody>
          <a:bodyPr wrap="square" rtlCol="0">
            <a:spAutoFit/>
          </a:bodyPr>
          <a:lstStyle/>
          <a:p>
            <a:pPr algn="ctr"/>
            <a:r>
              <a:rPr lang="en-US" sz="2200" b="1" dirty="0" smtClean="0">
                <a:solidFill>
                  <a:srgbClr val="00B050"/>
                </a:solidFill>
                <a:latin typeface="Calibri" pitchFamily="34" charset="0"/>
              </a:rPr>
              <a:t>Group G1</a:t>
            </a:r>
            <a:endParaRPr lang="en-US" sz="2200" b="1" dirty="0">
              <a:solidFill>
                <a:srgbClr val="00B050"/>
              </a:solidFill>
              <a:latin typeface="Calibri" pitchFamily="34" charset="0"/>
            </a:endParaRPr>
          </a:p>
        </p:txBody>
      </p:sp>
      <p:sp>
        <p:nvSpPr>
          <p:cNvPr id="27" name="TextBox 26"/>
          <p:cNvSpPr txBox="1"/>
          <p:nvPr/>
        </p:nvSpPr>
        <p:spPr>
          <a:xfrm>
            <a:off x="1885950" y="5786735"/>
            <a:ext cx="5372100" cy="461665"/>
          </a:xfrm>
          <a:prstGeom prst="rect">
            <a:avLst/>
          </a:prstGeom>
          <a:noFill/>
          <a:ln>
            <a:noFill/>
          </a:ln>
          <a:effectLst/>
        </p:spPr>
        <p:txBody>
          <a:bodyPr wrap="square" rtlCol="0">
            <a:spAutoFit/>
          </a:bodyPr>
          <a:lstStyle/>
          <a:p>
            <a:pPr algn="ctr"/>
            <a:r>
              <a:rPr lang="en-US" sz="2400" b="1" dirty="0" smtClean="0">
                <a:solidFill>
                  <a:srgbClr val="FF0000"/>
                </a:solidFill>
              </a:rPr>
              <a:t>Accessibility Misconfiguration Candidate</a:t>
            </a:r>
            <a:endParaRPr lang="en-US" sz="2400" b="1" dirty="0">
              <a:solidFill>
                <a:srgbClr val="FF0000"/>
              </a:solidFill>
            </a:endParaRPr>
          </a:p>
        </p:txBody>
      </p:sp>
      <p:pic>
        <p:nvPicPr>
          <p:cNvPr id="29" name="Picture 28" descr="acspike_male_user_icon.png"/>
          <p:cNvPicPr>
            <a:picLocks noChangeAspect="1"/>
          </p:cNvPicPr>
          <p:nvPr/>
        </p:nvPicPr>
        <p:blipFill>
          <a:blip r:embed="rId2" cstate="print">
            <a:duotone>
              <a:prstClr val="black"/>
              <a:schemeClr val="accent2">
                <a:tint val="45000"/>
                <a:satMod val="400000"/>
              </a:schemeClr>
            </a:duotone>
          </a:blip>
          <a:stretch>
            <a:fillRect/>
          </a:stretch>
        </p:blipFill>
        <p:spPr>
          <a:xfrm>
            <a:off x="7924800" y="4419600"/>
            <a:ext cx="623450" cy="623448"/>
          </a:xfrm>
          <a:prstGeom prst="rect">
            <a:avLst/>
          </a:prstGeom>
          <a:effectLst/>
        </p:spPr>
      </p:pic>
      <p:cxnSp>
        <p:nvCxnSpPr>
          <p:cNvPr id="30" name="Straight Arrow Connector 29"/>
          <p:cNvCxnSpPr>
            <a:endCxn id="5" idx="2"/>
          </p:cNvCxnSpPr>
          <p:nvPr/>
        </p:nvCxnSpPr>
        <p:spPr>
          <a:xfrm rot="5400000" flipH="1" flipV="1">
            <a:off x="6547427" y="2596573"/>
            <a:ext cx="838200" cy="21705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27" idx="3"/>
            <a:endCxn id="29" idx="2"/>
          </p:cNvCxnSpPr>
          <p:nvPr/>
        </p:nvCxnSpPr>
        <p:spPr>
          <a:xfrm flipV="1">
            <a:off x="7258050" y="5043048"/>
            <a:ext cx="978475" cy="97452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nvGrpSpPr>
          <p:cNvPr id="44" name="Group 43"/>
          <p:cNvGrpSpPr/>
          <p:nvPr/>
        </p:nvGrpSpPr>
        <p:grpSpPr>
          <a:xfrm>
            <a:off x="4681653" y="4495800"/>
            <a:ext cx="3197701" cy="519548"/>
            <a:chOff x="3005253" y="4267200"/>
            <a:chExt cx="3197701" cy="519548"/>
          </a:xfrm>
        </p:grpSpPr>
        <p:pic>
          <p:nvPicPr>
            <p:cNvPr id="19" name="Picture 18" descr="acspike_male_user_icon.png"/>
            <p:cNvPicPr>
              <a:picLocks noChangeAspect="1"/>
            </p:cNvPicPr>
            <p:nvPr/>
          </p:nvPicPr>
          <p:blipFill>
            <a:blip r:embed="rId2" cstate="print"/>
            <a:stretch>
              <a:fillRect/>
            </a:stretch>
          </p:blipFill>
          <p:spPr>
            <a:xfrm>
              <a:off x="4354551" y="4267200"/>
              <a:ext cx="519550" cy="519548"/>
            </a:xfrm>
            <a:prstGeom prst="rect">
              <a:avLst/>
            </a:prstGeom>
            <a:effectLst/>
          </p:spPr>
        </p:pic>
        <p:pic>
          <p:nvPicPr>
            <p:cNvPr id="20" name="Picture 19" descr="acspike_male_user_icon.png"/>
            <p:cNvPicPr>
              <a:picLocks noChangeAspect="1"/>
            </p:cNvPicPr>
            <p:nvPr/>
          </p:nvPicPr>
          <p:blipFill>
            <a:blip r:embed="rId2" cstate="print"/>
            <a:stretch>
              <a:fillRect/>
            </a:stretch>
          </p:blipFill>
          <p:spPr>
            <a:xfrm>
              <a:off x="5683404" y="4267200"/>
              <a:ext cx="519550" cy="519548"/>
            </a:xfrm>
            <a:prstGeom prst="rect">
              <a:avLst/>
            </a:prstGeom>
            <a:effectLst/>
          </p:spPr>
        </p:pic>
        <p:pic>
          <p:nvPicPr>
            <p:cNvPr id="21" name="Picture 20" descr="acspike_male_user_icon.png"/>
            <p:cNvPicPr>
              <a:picLocks noChangeAspect="1"/>
            </p:cNvPicPr>
            <p:nvPr/>
          </p:nvPicPr>
          <p:blipFill>
            <a:blip r:embed="rId2" cstate="print"/>
            <a:stretch>
              <a:fillRect/>
            </a:stretch>
          </p:blipFill>
          <p:spPr>
            <a:xfrm>
              <a:off x="3668751" y="4267200"/>
              <a:ext cx="519550" cy="519548"/>
            </a:xfrm>
            <a:prstGeom prst="rect">
              <a:avLst/>
            </a:prstGeom>
            <a:effectLst/>
          </p:spPr>
        </p:pic>
        <p:pic>
          <p:nvPicPr>
            <p:cNvPr id="42" name="Picture 41" descr="dagobert83_female_user_icon.png"/>
            <p:cNvPicPr>
              <a:picLocks noChangeAspect="1"/>
            </p:cNvPicPr>
            <p:nvPr/>
          </p:nvPicPr>
          <p:blipFill>
            <a:blip r:embed="rId3" cstate="print"/>
            <a:stretch>
              <a:fillRect/>
            </a:stretch>
          </p:blipFill>
          <p:spPr>
            <a:xfrm>
              <a:off x="5027028" y="4314413"/>
              <a:ext cx="499947" cy="462437"/>
            </a:xfrm>
            <a:prstGeom prst="rect">
              <a:avLst/>
            </a:prstGeom>
            <a:effectLst/>
          </p:spPr>
        </p:pic>
        <p:pic>
          <p:nvPicPr>
            <p:cNvPr id="43" name="Picture 42" descr="dagobert83_female_user_icon.png"/>
            <p:cNvPicPr>
              <a:picLocks noChangeAspect="1"/>
            </p:cNvPicPr>
            <p:nvPr/>
          </p:nvPicPr>
          <p:blipFill>
            <a:blip r:embed="rId3" cstate="print"/>
            <a:stretch>
              <a:fillRect/>
            </a:stretch>
          </p:blipFill>
          <p:spPr>
            <a:xfrm>
              <a:off x="3005253" y="4309176"/>
              <a:ext cx="499947" cy="462437"/>
            </a:xfrm>
            <a:prstGeom prst="rect">
              <a:avLst/>
            </a:prstGeom>
            <a:effectLst/>
          </p:spPr>
        </p:pic>
      </p:grpSp>
      <p:grpSp>
        <p:nvGrpSpPr>
          <p:cNvPr id="55" name="Group 54"/>
          <p:cNvGrpSpPr/>
          <p:nvPr/>
        </p:nvGrpSpPr>
        <p:grpSpPr>
          <a:xfrm>
            <a:off x="4749960" y="4158320"/>
            <a:ext cx="3076492" cy="466130"/>
            <a:chOff x="3073560" y="3929720"/>
            <a:chExt cx="3076492" cy="466130"/>
          </a:xfrm>
        </p:grpSpPr>
        <p:sp>
          <p:nvSpPr>
            <p:cNvPr id="46" name="TextBox 45"/>
            <p:cNvSpPr txBox="1"/>
            <p:nvPr/>
          </p:nvSpPr>
          <p:spPr>
            <a:xfrm>
              <a:off x="3073560" y="3934185"/>
              <a:ext cx="348172" cy="461665"/>
            </a:xfrm>
            <a:prstGeom prst="rect">
              <a:avLst/>
            </a:prstGeom>
            <a:noFill/>
          </p:spPr>
          <p:txBody>
            <a:bodyPr wrap="none" rtlCol="0">
              <a:spAutoFit/>
            </a:bodyPr>
            <a:lstStyle/>
            <a:p>
              <a:r>
                <a:rPr lang="en-US" sz="2400" b="1" dirty="0" smtClean="0">
                  <a:solidFill>
                    <a:srgbClr val="FF0000"/>
                  </a:solidFill>
                </a:rPr>
                <a:t>C</a:t>
              </a:r>
              <a:endParaRPr lang="en-US" sz="2400" b="1" dirty="0">
                <a:solidFill>
                  <a:srgbClr val="FF0000"/>
                </a:solidFill>
              </a:endParaRPr>
            </a:p>
          </p:txBody>
        </p:sp>
        <p:sp>
          <p:nvSpPr>
            <p:cNvPr id="47" name="TextBox 46"/>
            <p:cNvSpPr txBox="1"/>
            <p:nvPr/>
          </p:nvSpPr>
          <p:spPr>
            <a:xfrm>
              <a:off x="3740486" y="3934185"/>
              <a:ext cx="378630" cy="461665"/>
            </a:xfrm>
            <a:prstGeom prst="rect">
              <a:avLst/>
            </a:prstGeom>
            <a:noFill/>
          </p:spPr>
          <p:txBody>
            <a:bodyPr wrap="none" rtlCol="0">
              <a:spAutoFit/>
            </a:bodyPr>
            <a:lstStyle/>
            <a:p>
              <a:r>
                <a:rPr lang="en-US" sz="2400" b="1" dirty="0" smtClean="0">
                  <a:solidFill>
                    <a:srgbClr val="FF0000"/>
                  </a:solidFill>
                </a:rPr>
                <a:t>D</a:t>
              </a:r>
              <a:endParaRPr lang="en-US" sz="2400" b="1" dirty="0">
                <a:solidFill>
                  <a:srgbClr val="FF0000"/>
                </a:solidFill>
              </a:endParaRPr>
            </a:p>
          </p:txBody>
        </p:sp>
        <p:sp>
          <p:nvSpPr>
            <p:cNvPr id="48" name="TextBox 47"/>
            <p:cNvSpPr txBox="1"/>
            <p:nvPr/>
          </p:nvSpPr>
          <p:spPr>
            <a:xfrm>
              <a:off x="4398220" y="3929720"/>
              <a:ext cx="348172" cy="461665"/>
            </a:xfrm>
            <a:prstGeom prst="rect">
              <a:avLst/>
            </a:prstGeom>
            <a:noFill/>
          </p:spPr>
          <p:txBody>
            <a:bodyPr wrap="none" rtlCol="0">
              <a:spAutoFit/>
            </a:bodyPr>
            <a:lstStyle/>
            <a:p>
              <a:r>
                <a:rPr lang="en-US" sz="2400" b="1" dirty="0" smtClean="0">
                  <a:solidFill>
                    <a:srgbClr val="FF0000"/>
                  </a:solidFill>
                </a:rPr>
                <a:t>E</a:t>
              </a:r>
              <a:endParaRPr lang="en-US" sz="2400" b="1" dirty="0">
                <a:solidFill>
                  <a:srgbClr val="FF0000"/>
                </a:solidFill>
              </a:endParaRPr>
            </a:p>
          </p:txBody>
        </p:sp>
        <p:sp>
          <p:nvSpPr>
            <p:cNvPr id="49" name="TextBox 48"/>
            <p:cNvSpPr txBox="1"/>
            <p:nvPr/>
          </p:nvSpPr>
          <p:spPr>
            <a:xfrm>
              <a:off x="5084020" y="3934185"/>
              <a:ext cx="325730" cy="461665"/>
            </a:xfrm>
            <a:prstGeom prst="rect">
              <a:avLst/>
            </a:prstGeom>
            <a:noFill/>
          </p:spPr>
          <p:txBody>
            <a:bodyPr wrap="none" rtlCol="0">
              <a:spAutoFit/>
            </a:bodyPr>
            <a:lstStyle/>
            <a:p>
              <a:r>
                <a:rPr lang="en-US" sz="2400" b="1" dirty="0" smtClean="0">
                  <a:solidFill>
                    <a:srgbClr val="FF0000"/>
                  </a:solidFill>
                </a:rPr>
                <a:t>F</a:t>
              </a:r>
              <a:endParaRPr lang="en-US" sz="2400" b="1" dirty="0">
                <a:solidFill>
                  <a:srgbClr val="FF0000"/>
                </a:solidFill>
              </a:endParaRPr>
            </a:p>
          </p:txBody>
        </p:sp>
        <p:sp>
          <p:nvSpPr>
            <p:cNvPr id="54" name="TextBox 53"/>
            <p:cNvSpPr txBox="1"/>
            <p:nvPr/>
          </p:nvSpPr>
          <p:spPr>
            <a:xfrm>
              <a:off x="5769820" y="3933700"/>
              <a:ext cx="380232" cy="461665"/>
            </a:xfrm>
            <a:prstGeom prst="rect">
              <a:avLst/>
            </a:prstGeom>
            <a:noFill/>
          </p:spPr>
          <p:txBody>
            <a:bodyPr wrap="none" rtlCol="0">
              <a:spAutoFit/>
            </a:bodyPr>
            <a:lstStyle/>
            <a:p>
              <a:r>
                <a:rPr lang="en-US" sz="2400" b="1" dirty="0" smtClean="0">
                  <a:solidFill>
                    <a:srgbClr val="FF0000"/>
                  </a:solidFill>
                </a:rPr>
                <a:t>G</a:t>
              </a:r>
              <a:endParaRPr lang="en-US" sz="2400" b="1" dirty="0">
                <a:solidFill>
                  <a:srgbClr val="FF0000"/>
                </a:solidFill>
              </a:endParaRPr>
            </a:p>
          </p:txBody>
        </p:sp>
      </p:grpSp>
      <p:sp>
        <p:nvSpPr>
          <p:cNvPr id="56" name="TextBox 55"/>
          <p:cNvSpPr txBox="1"/>
          <p:nvPr/>
        </p:nvSpPr>
        <p:spPr>
          <a:xfrm>
            <a:off x="8042343" y="4162300"/>
            <a:ext cx="380232" cy="461665"/>
          </a:xfrm>
          <a:prstGeom prst="rect">
            <a:avLst/>
          </a:prstGeom>
          <a:noFill/>
        </p:spPr>
        <p:txBody>
          <a:bodyPr wrap="none" rtlCol="0">
            <a:spAutoFit/>
          </a:bodyPr>
          <a:lstStyle/>
          <a:p>
            <a:r>
              <a:rPr lang="en-US" sz="2400" b="1" dirty="0" smtClean="0">
                <a:solidFill>
                  <a:srgbClr val="FF0000"/>
                </a:solidFill>
              </a:rPr>
              <a:t>H</a:t>
            </a:r>
            <a:endParaRPr lang="en-US" sz="24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grpId="0" nodeType="afterEffect">
                                  <p:stCondLst>
                                    <p:cond delay="500"/>
                                  </p:stCondLst>
                                  <p:childTnLst>
                                    <p:set>
                                      <p:cBhvr>
                                        <p:cTn id="17" dur="1" fill="hold">
                                          <p:stCondLst>
                                            <p:cond delay="0"/>
                                          </p:stCondLst>
                                        </p:cTn>
                                        <p:tgtEl>
                                          <p:spTgt spid="16"/>
                                        </p:tgtEl>
                                        <p:attrNameLst>
                                          <p:attrName>style.visibility</p:attrName>
                                        </p:attrNameLst>
                                      </p:cBhvr>
                                      <p:to>
                                        <p:strVal val="visible"/>
                                      </p:to>
                                    </p:set>
                                  </p:childTnLst>
                                </p:cTn>
                              </p:par>
                              <p:par>
                                <p:cTn id="18" presetID="1" presetClass="entr" presetSubtype="0" fill="hold" nodeType="withEffect">
                                  <p:stCondLst>
                                    <p:cond delay="500"/>
                                  </p:stCondLst>
                                  <p:childTnLst>
                                    <p:set>
                                      <p:cBhvr>
                                        <p:cTn id="19" dur="1" fill="hold">
                                          <p:stCondLst>
                                            <p:cond delay="0"/>
                                          </p:stCondLst>
                                        </p:cTn>
                                        <p:tgtEl>
                                          <p:spTgt spid="5"/>
                                        </p:tgtEl>
                                        <p:attrNameLst>
                                          <p:attrName>style.visibility</p:attrName>
                                        </p:attrNameLst>
                                      </p:cBhvr>
                                      <p:to>
                                        <p:strVal val="visible"/>
                                      </p:to>
                                    </p:set>
                                  </p:childTnLst>
                                </p:cTn>
                              </p:par>
                              <p:par>
                                <p:cTn id="20" presetID="1" presetClass="entr" presetSubtype="0" fill="hold" nodeType="withEffect">
                                  <p:stCondLst>
                                    <p:cond delay="500"/>
                                  </p:stCondLst>
                                  <p:childTnLst>
                                    <p:set>
                                      <p:cBhvr>
                                        <p:cTn id="21" dur="1" fill="hold">
                                          <p:stCondLst>
                                            <p:cond delay="0"/>
                                          </p:stCondLst>
                                        </p:cTn>
                                        <p:tgtEl>
                                          <p:spTgt spid="30"/>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55"/>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44"/>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8"/>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24"/>
                                        </p:tgtEl>
                                        <p:attrNameLst>
                                          <p:attrName>style.visibility</p:attrName>
                                        </p:attrNameLst>
                                      </p:cBhvr>
                                      <p:to>
                                        <p:strVal val="visible"/>
                                      </p:to>
                                    </p:set>
                                  </p:childTnLst>
                                </p:cTn>
                              </p:par>
                              <p:par>
                                <p:cTn id="34" presetID="1" presetClass="entr" presetSubtype="0" fill="hold" nodeType="withEffect">
                                  <p:stCondLst>
                                    <p:cond delay="0"/>
                                  </p:stCondLst>
                                  <p:childTnLst>
                                    <p:set>
                                      <p:cBhvr>
                                        <p:cTn id="35" dur="1" fill="hold">
                                          <p:stCondLst>
                                            <p:cond delay="0"/>
                                          </p:stCondLst>
                                        </p:cTn>
                                        <p:tgtEl>
                                          <p:spTgt spid="56"/>
                                        </p:tgtEl>
                                        <p:attrNameLst>
                                          <p:attrName>style.visibility</p:attrName>
                                        </p:attrNameLst>
                                      </p:cBhvr>
                                      <p:to>
                                        <p:strVal val="visible"/>
                                      </p:to>
                                    </p:set>
                                  </p:childTnLst>
                                </p:cTn>
                              </p:par>
                            </p:childTnLst>
                          </p:cTn>
                        </p:par>
                        <p:par>
                          <p:cTn id="36" fill="hold">
                            <p:stCondLst>
                              <p:cond delay="0"/>
                            </p:stCondLst>
                            <p:childTnLst>
                              <p:par>
                                <p:cTn id="37" presetID="1" presetClass="entr" presetSubtype="0" fill="hold" nodeType="after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par>
                                <p:cTn id="39" presetID="1" presetClass="entr" presetSubtype="0" fill="hold" nodeType="withEffect">
                                  <p:stCondLst>
                                    <p:cond delay="500"/>
                                  </p:stCondLst>
                                  <p:childTnLst>
                                    <p:set>
                                      <p:cBhvr>
                                        <p:cTn id="40" dur="1" fill="hold">
                                          <p:stCondLst>
                                            <p:cond delay="0"/>
                                          </p:stCondLst>
                                        </p:cTn>
                                        <p:tgtEl>
                                          <p:spTgt spid="31"/>
                                        </p:tgtEl>
                                        <p:attrNameLst>
                                          <p:attrName>style.visibility</p:attrName>
                                        </p:attrNameLst>
                                      </p:cBhvr>
                                      <p:to>
                                        <p:strVal val="visible"/>
                                      </p:to>
                                    </p:set>
                                  </p:childTnLst>
                                </p:cTn>
                              </p:par>
                              <p:par>
                                <p:cTn id="41" presetID="1" presetClass="entr" presetSubtype="0" fill="hold" grpId="0" nodeType="withEffect">
                                  <p:stCondLst>
                                    <p:cond delay="500"/>
                                  </p:stCondLst>
                                  <p:childTnLst>
                                    <p:set>
                                      <p:cBhvr>
                                        <p:cTn id="4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12" grpId="0" animBg="1"/>
      <p:bldP spid="13" grpId="0"/>
      <p:bldP spid="16" grpId="0"/>
      <p:bldP spid="24" grpId="0"/>
      <p:bldP spid="27" grpId="0"/>
    </p:bld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4" name="Rounded Rectangle 33"/>
          <p:cNvSpPr/>
          <p:nvPr/>
        </p:nvSpPr>
        <p:spPr>
          <a:xfrm>
            <a:off x="5334000" y="1600200"/>
            <a:ext cx="2971800" cy="762000"/>
          </a:xfrm>
          <a:prstGeom prst="roundRect">
            <a:avLst/>
          </a:prstGeom>
          <a:solidFill>
            <a:srgbClr val="C4E59F"/>
          </a:solidFill>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33" name="Rounded Rectangle 32"/>
          <p:cNvSpPr/>
          <p:nvPr/>
        </p:nvSpPr>
        <p:spPr>
          <a:xfrm>
            <a:off x="3657600" y="1611351"/>
            <a:ext cx="762000" cy="762000"/>
          </a:xfrm>
          <a:prstGeom prst="roundRect">
            <a:avLst/>
          </a:prstGeom>
          <a:solidFill>
            <a:srgbClr val="C4E59F"/>
          </a:solidFill>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32" name="Rounded Rectangle 31"/>
          <p:cNvSpPr/>
          <p:nvPr/>
        </p:nvSpPr>
        <p:spPr>
          <a:xfrm>
            <a:off x="5410200" y="1524000"/>
            <a:ext cx="2819400" cy="1752600"/>
          </a:xfrm>
          <a:prstGeom prst="roundRect">
            <a:avLst/>
          </a:prstGeom>
          <a:solidFill>
            <a:srgbClr val="C4E59F"/>
          </a:solidFill>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31" name="Rounded Rectangle 30"/>
          <p:cNvSpPr/>
          <p:nvPr/>
        </p:nvSpPr>
        <p:spPr>
          <a:xfrm>
            <a:off x="925551" y="1524000"/>
            <a:ext cx="2819400" cy="1752600"/>
          </a:xfrm>
          <a:prstGeom prst="roundRect">
            <a:avLst/>
          </a:prstGeom>
          <a:solidFill>
            <a:srgbClr val="C4E59F"/>
          </a:solidFill>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Object Clustering</a:t>
            </a:r>
            <a:endParaRPr lang="en-US" dirty="0"/>
          </a:p>
        </p:txBody>
      </p:sp>
      <p:sp>
        <p:nvSpPr>
          <p:cNvPr id="79" name="Content Placeholder 78"/>
          <p:cNvSpPr>
            <a:spLocks noGrp="1"/>
          </p:cNvSpPr>
          <p:nvPr>
            <p:ph idx="1"/>
          </p:nvPr>
        </p:nvSpPr>
        <p:spPr>
          <a:xfrm>
            <a:off x="457200" y="3962400"/>
            <a:ext cx="8229600" cy="2163763"/>
          </a:xfrm>
        </p:spPr>
        <p:txBody>
          <a:bodyPr/>
          <a:lstStyle/>
          <a:p>
            <a:pPr marL="0" indent="0" algn="ctr">
              <a:buNone/>
            </a:pPr>
            <a:r>
              <a:rPr lang="en-US" dirty="0" smtClean="0"/>
              <a:t>Find pairs of </a:t>
            </a:r>
            <a:r>
              <a:rPr lang="en-US" i="1" dirty="0" smtClean="0"/>
              <a:t>summary statements</a:t>
            </a:r>
            <a:r>
              <a:rPr lang="en-US" dirty="0" smtClean="0"/>
              <a:t> that satisfy the following conditions</a:t>
            </a:r>
          </a:p>
        </p:txBody>
      </p:sp>
      <p:grpSp>
        <p:nvGrpSpPr>
          <p:cNvPr id="3" name="Group 14"/>
          <p:cNvGrpSpPr/>
          <p:nvPr/>
        </p:nvGrpSpPr>
        <p:grpSpPr>
          <a:xfrm>
            <a:off x="1077951" y="1752600"/>
            <a:ext cx="3220003" cy="521410"/>
            <a:chOff x="609600" y="1676400"/>
            <a:chExt cx="3220003" cy="521410"/>
          </a:xfrm>
          <a:effectLst/>
        </p:grpSpPr>
        <p:pic>
          <p:nvPicPr>
            <p:cNvPr id="4" name="Picture 3" descr="dagobert83_female_user_icon.png"/>
            <p:cNvPicPr>
              <a:picLocks noChangeAspect="1"/>
            </p:cNvPicPr>
            <p:nvPr/>
          </p:nvPicPr>
          <p:blipFill>
            <a:blip r:embed="rId4" cstate="print"/>
            <a:stretch>
              <a:fillRect/>
            </a:stretch>
          </p:blipFill>
          <p:spPr>
            <a:xfrm>
              <a:off x="609600" y="1719147"/>
              <a:ext cx="505436" cy="467512"/>
            </a:xfrm>
            <a:prstGeom prst="rect">
              <a:avLst/>
            </a:prstGeom>
            <a:effectLst/>
          </p:spPr>
        </p:pic>
        <p:pic>
          <p:nvPicPr>
            <p:cNvPr id="5" name="Picture 4" descr="dagobert83_female_user_icon.png"/>
            <p:cNvPicPr>
              <a:picLocks noChangeAspect="1"/>
            </p:cNvPicPr>
            <p:nvPr/>
          </p:nvPicPr>
          <p:blipFill>
            <a:blip r:embed="rId4" cstate="print"/>
            <a:stretch>
              <a:fillRect/>
            </a:stretch>
          </p:blipFill>
          <p:spPr>
            <a:xfrm>
              <a:off x="2667000" y="1730298"/>
              <a:ext cx="505433" cy="467512"/>
            </a:xfrm>
            <a:prstGeom prst="rect">
              <a:avLst/>
            </a:prstGeom>
            <a:effectLst/>
          </p:spPr>
        </p:pic>
        <p:pic>
          <p:nvPicPr>
            <p:cNvPr id="6" name="Picture 5" descr="acspike_male_user_icon.png"/>
            <p:cNvPicPr>
              <a:picLocks noChangeAspect="1"/>
            </p:cNvPicPr>
            <p:nvPr/>
          </p:nvPicPr>
          <p:blipFill>
            <a:blip r:embed="rId5" cstate="print"/>
            <a:stretch>
              <a:fillRect/>
            </a:stretch>
          </p:blipFill>
          <p:spPr>
            <a:xfrm>
              <a:off x="1981200" y="1676400"/>
              <a:ext cx="519550" cy="519548"/>
            </a:xfrm>
            <a:prstGeom prst="rect">
              <a:avLst/>
            </a:prstGeom>
            <a:effectLst/>
          </p:spPr>
        </p:pic>
        <p:pic>
          <p:nvPicPr>
            <p:cNvPr id="7" name="Picture 6" descr="acspike_male_user_icon.png"/>
            <p:cNvPicPr>
              <a:picLocks noChangeAspect="1"/>
            </p:cNvPicPr>
            <p:nvPr/>
          </p:nvPicPr>
          <p:blipFill>
            <a:blip r:embed="rId5" cstate="print"/>
            <a:stretch>
              <a:fillRect/>
            </a:stretch>
          </p:blipFill>
          <p:spPr>
            <a:xfrm>
              <a:off x="3310053" y="1676400"/>
              <a:ext cx="519550" cy="519548"/>
            </a:xfrm>
            <a:prstGeom prst="rect">
              <a:avLst/>
            </a:prstGeom>
            <a:effectLst>
              <a:outerShdw blurRad="50800" dist="38100" dir="2700000" algn="tl" rotWithShape="0">
                <a:prstClr val="black">
                  <a:alpha val="40000"/>
                </a:prstClr>
              </a:outerShdw>
            </a:effectLst>
          </p:spPr>
        </p:pic>
        <p:pic>
          <p:nvPicPr>
            <p:cNvPr id="8" name="Picture 7" descr="acspike_male_user_icon.png"/>
            <p:cNvPicPr>
              <a:picLocks noChangeAspect="1"/>
            </p:cNvPicPr>
            <p:nvPr/>
          </p:nvPicPr>
          <p:blipFill>
            <a:blip r:embed="rId5" cstate="print"/>
            <a:stretch>
              <a:fillRect/>
            </a:stretch>
          </p:blipFill>
          <p:spPr>
            <a:xfrm>
              <a:off x="1295400" y="1676400"/>
              <a:ext cx="519550" cy="519548"/>
            </a:xfrm>
            <a:prstGeom prst="rect">
              <a:avLst/>
            </a:prstGeom>
            <a:effectLst/>
          </p:spPr>
        </p:pic>
      </p:grpSp>
      <p:grpSp>
        <p:nvGrpSpPr>
          <p:cNvPr id="12" name="Group 13"/>
          <p:cNvGrpSpPr/>
          <p:nvPr/>
        </p:nvGrpSpPr>
        <p:grpSpPr>
          <a:xfrm>
            <a:off x="1077951" y="2514600"/>
            <a:ext cx="2562833" cy="521410"/>
            <a:chOff x="609600" y="2438400"/>
            <a:chExt cx="2562833" cy="521410"/>
          </a:xfrm>
          <a:effectLst/>
        </p:grpSpPr>
        <p:pic>
          <p:nvPicPr>
            <p:cNvPr id="9" name="Picture 8" descr="dagobert83_female_user_icon.png"/>
            <p:cNvPicPr>
              <a:picLocks noChangeAspect="1"/>
            </p:cNvPicPr>
            <p:nvPr/>
          </p:nvPicPr>
          <p:blipFill>
            <a:blip r:embed="rId4" cstate="print"/>
            <a:stretch>
              <a:fillRect/>
            </a:stretch>
          </p:blipFill>
          <p:spPr>
            <a:xfrm>
              <a:off x="609600" y="2481147"/>
              <a:ext cx="505436" cy="467512"/>
            </a:xfrm>
            <a:prstGeom prst="rect">
              <a:avLst/>
            </a:prstGeom>
            <a:effectLst/>
          </p:spPr>
        </p:pic>
        <p:pic>
          <p:nvPicPr>
            <p:cNvPr id="10" name="Picture 9" descr="dagobert83_female_user_icon.png"/>
            <p:cNvPicPr>
              <a:picLocks noChangeAspect="1"/>
            </p:cNvPicPr>
            <p:nvPr/>
          </p:nvPicPr>
          <p:blipFill>
            <a:blip r:embed="rId4" cstate="print"/>
            <a:stretch>
              <a:fillRect/>
            </a:stretch>
          </p:blipFill>
          <p:spPr>
            <a:xfrm>
              <a:off x="2667000" y="2492298"/>
              <a:ext cx="505433" cy="467512"/>
            </a:xfrm>
            <a:prstGeom prst="rect">
              <a:avLst/>
            </a:prstGeom>
            <a:effectLst/>
          </p:spPr>
        </p:pic>
        <p:pic>
          <p:nvPicPr>
            <p:cNvPr id="11" name="Picture 10" descr="acspike_male_user_icon.png"/>
            <p:cNvPicPr>
              <a:picLocks noChangeAspect="1"/>
            </p:cNvPicPr>
            <p:nvPr/>
          </p:nvPicPr>
          <p:blipFill>
            <a:blip r:embed="rId5" cstate="print"/>
            <a:stretch>
              <a:fillRect/>
            </a:stretch>
          </p:blipFill>
          <p:spPr>
            <a:xfrm>
              <a:off x="1981200" y="2438400"/>
              <a:ext cx="519550" cy="519548"/>
            </a:xfrm>
            <a:prstGeom prst="rect">
              <a:avLst/>
            </a:prstGeom>
            <a:effectLst/>
          </p:spPr>
        </p:pic>
        <p:pic>
          <p:nvPicPr>
            <p:cNvPr id="13" name="Picture 12" descr="acspike_male_user_icon.png"/>
            <p:cNvPicPr>
              <a:picLocks noChangeAspect="1"/>
            </p:cNvPicPr>
            <p:nvPr/>
          </p:nvPicPr>
          <p:blipFill>
            <a:blip r:embed="rId5" cstate="print"/>
            <a:stretch>
              <a:fillRect/>
            </a:stretch>
          </p:blipFill>
          <p:spPr>
            <a:xfrm>
              <a:off x="1295400" y="2438400"/>
              <a:ext cx="519550" cy="519548"/>
            </a:xfrm>
            <a:prstGeom prst="rect">
              <a:avLst/>
            </a:prstGeom>
            <a:effectLst/>
          </p:spPr>
        </p:pic>
      </p:grpSp>
      <p:grpSp>
        <p:nvGrpSpPr>
          <p:cNvPr id="14" name="Group 16"/>
          <p:cNvGrpSpPr/>
          <p:nvPr/>
        </p:nvGrpSpPr>
        <p:grpSpPr>
          <a:xfrm>
            <a:off x="5486400" y="1733383"/>
            <a:ext cx="2819400" cy="518621"/>
            <a:chOff x="3276600" y="1601428"/>
            <a:chExt cx="2819400" cy="518621"/>
          </a:xfrm>
          <a:effectLst/>
        </p:grpSpPr>
        <p:pic>
          <p:nvPicPr>
            <p:cNvPr id="18" name="Picture 17" descr="Documents-256x256.png"/>
            <p:cNvPicPr>
              <a:picLocks noChangeAspect="1"/>
            </p:cNvPicPr>
            <p:nvPr/>
          </p:nvPicPr>
          <p:blipFill>
            <a:blip r:embed="rId6" cstate="print"/>
            <a:stretch>
              <a:fillRect/>
            </a:stretch>
          </p:blipFill>
          <p:spPr>
            <a:xfrm>
              <a:off x="3733800" y="1601428"/>
              <a:ext cx="527118" cy="518621"/>
            </a:xfrm>
            <a:prstGeom prst="rect">
              <a:avLst/>
            </a:prstGeom>
          </p:spPr>
        </p:pic>
        <p:pic>
          <p:nvPicPr>
            <p:cNvPr id="19" name="Picture 18" descr="Pictures-256x256.png"/>
            <p:cNvPicPr>
              <a:picLocks noChangeAspect="1"/>
            </p:cNvPicPr>
            <p:nvPr/>
          </p:nvPicPr>
          <p:blipFill>
            <a:blip r:embed="rId7" cstate="print"/>
            <a:stretch>
              <a:fillRect/>
            </a:stretch>
          </p:blipFill>
          <p:spPr>
            <a:xfrm>
              <a:off x="5148147" y="1620645"/>
              <a:ext cx="498695" cy="490653"/>
            </a:xfrm>
            <a:prstGeom prst="rect">
              <a:avLst/>
            </a:prstGeom>
          </p:spPr>
        </p:pic>
        <p:pic>
          <p:nvPicPr>
            <p:cNvPr id="20" name="Picture 19" descr="Folder-256x256.png"/>
            <p:cNvPicPr>
              <a:picLocks noChangeAspect="1"/>
            </p:cNvPicPr>
            <p:nvPr/>
          </p:nvPicPr>
          <p:blipFill>
            <a:blip r:embed="rId8" cstate="print"/>
            <a:stretch>
              <a:fillRect/>
            </a:stretch>
          </p:blipFill>
          <p:spPr>
            <a:xfrm>
              <a:off x="3276600" y="1601428"/>
              <a:ext cx="527118" cy="518621"/>
            </a:xfrm>
            <a:prstGeom prst="rect">
              <a:avLst/>
            </a:prstGeom>
          </p:spPr>
        </p:pic>
        <p:pic>
          <p:nvPicPr>
            <p:cNvPr id="21" name="Picture 20" descr="Folder-256x256.png"/>
            <p:cNvPicPr>
              <a:picLocks noChangeAspect="1"/>
            </p:cNvPicPr>
            <p:nvPr/>
          </p:nvPicPr>
          <p:blipFill>
            <a:blip r:embed="rId8" cstate="print"/>
            <a:stretch>
              <a:fillRect/>
            </a:stretch>
          </p:blipFill>
          <p:spPr>
            <a:xfrm>
              <a:off x="4191000" y="1601428"/>
              <a:ext cx="527118" cy="518621"/>
            </a:xfrm>
            <a:prstGeom prst="rect">
              <a:avLst/>
            </a:prstGeom>
          </p:spPr>
        </p:pic>
        <p:pic>
          <p:nvPicPr>
            <p:cNvPr id="22" name="Picture 21" descr="Folder-256x256.png"/>
            <p:cNvPicPr>
              <a:picLocks noChangeAspect="1"/>
            </p:cNvPicPr>
            <p:nvPr/>
          </p:nvPicPr>
          <p:blipFill>
            <a:blip r:embed="rId8" cstate="print"/>
            <a:stretch>
              <a:fillRect/>
            </a:stretch>
          </p:blipFill>
          <p:spPr>
            <a:xfrm>
              <a:off x="4663776" y="1601428"/>
              <a:ext cx="527118" cy="518621"/>
            </a:xfrm>
            <a:prstGeom prst="rect">
              <a:avLst/>
            </a:prstGeom>
          </p:spPr>
        </p:pic>
        <p:pic>
          <p:nvPicPr>
            <p:cNvPr id="23" name="Picture 22" descr="Documents-256x256.png"/>
            <p:cNvPicPr>
              <a:picLocks noChangeAspect="1"/>
            </p:cNvPicPr>
            <p:nvPr/>
          </p:nvPicPr>
          <p:blipFill>
            <a:blip r:embed="rId6" cstate="print"/>
            <a:stretch>
              <a:fillRect/>
            </a:stretch>
          </p:blipFill>
          <p:spPr>
            <a:xfrm>
              <a:off x="5568882" y="1601428"/>
              <a:ext cx="527118" cy="518621"/>
            </a:xfrm>
            <a:prstGeom prst="rect">
              <a:avLst/>
            </a:prstGeom>
          </p:spPr>
        </p:pic>
      </p:grpSp>
      <p:pic>
        <p:nvPicPr>
          <p:cNvPr id="27" name="Picture 26" descr="Folder-256x256.png"/>
          <p:cNvPicPr>
            <a:picLocks noChangeAspect="1"/>
          </p:cNvPicPr>
          <p:nvPr/>
        </p:nvPicPr>
        <p:blipFill>
          <a:blip r:embed="rId8" cstate="print"/>
          <a:stretch>
            <a:fillRect/>
          </a:stretch>
        </p:blipFill>
        <p:spPr>
          <a:xfrm>
            <a:off x="5486400" y="2480452"/>
            <a:ext cx="533400" cy="524801"/>
          </a:xfrm>
          <a:prstGeom prst="rect">
            <a:avLst/>
          </a:prstGeom>
          <a:effectLst/>
        </p:spPr>
      </p:pic>
      <p:sp>
        <p:nvSpPr>
          <p:cNvPr id="42" name="TextBox 41"/>
          <p:cNvSpPr txBox="1"/>
          <p:nvPr/>
        </p:nvSpPr>
        <p:spPr>
          <a:xfrm>
            <a:off x="315951" y="1855113"/>
            <a:ext cx="838200" cy="430887"/>
          </a:xfrm>
          <a:prstGeom prst="rect">
            <a:avLst/>
          </a:prstGeom>
          <a:noFill/>
          <a:effectLst/>
        </p:spPr>
        <p:txBody>
          <a:bodyPr wrap="square" rtlCol="0">
            <a:spAutoFit/>
          </a:bodyPr>
          <a:lstStyle/>
          <a:p>
            <a:r>
              <a:rPr lang="en-US" sz="2200" b="1" i="1" dirty="0">
                <a:solidFill>
                  <a:srgbClr val="FF0000"/>
                </a:solidFill>
                <a:latin typeface="Calibri" pitchFamily="34" charset="0"/>
              </a:rPr>
              <a:t>U</a:t>
            </a:r>
            <a:r>
              <a:rPr lang="en-US" sz="2200" b="1" i="1" baseline="-25000" dirty="0">
                <a:solidFill>
                  <a:srgbClr val="FF0000"/>
                </a:solidFill>
                <a:latin typeface="Calibri" pitchFamily="34" charset="0"/>
              </a:rPr>
              <a:t>1</a:t>
            </a:r>
          </a:p>
        </p:txBody>
      </p:sp>
      <p:sp>
        <p:nvSpPr>
          <p:cNvPr id="43" name="TextBox 42"/>
          <p:cNvSpPr txBox="1"/>
          <p:nvPr/>
        </p:nvSpPr>
        <p:spPr>
          <a:xfrm>
            <a:off x="315951" y="2667000"/>
            <a:ext cx="838200" cy="430887"/>
          </a:xfrm>
          <a:prstGeom prst="rect">
            <a:avLst/>
          </a:prstGeom>
          <a:noFill/>
          <a:effectLst/>
        </p:spPr>
        <p:txBody>
          <a:bodyPr wrap="square" rtlCol="0">
            <a:spAutoFit/>
          </a:bodyPr>
          <a:lstStyle/>
          <a:p>
            <a:r>
              <a:rPr lang="en-US" sz="2200" b="1" i="1" dirty="0" smtClean="0">
                <a:solidFill>
                  <a:srgbClr val="FF0000"/>
                </a:solidFill>
                <a:latin typeface="Calibri" pitchFamily="34" charset="0"/>
              </a:rPr>
              <a:t>U</a:t>
            </a:r>
            <a:r>
              <a:rPr lang="en-US" sz="2200" b="1" i="1" baseline="-25000" dirty="0" smtClean="0">
                <a:solidFill>
                  <a:srgbClr val="FF0000"/>
                </a:solidFill>
                <a:latin typeface="Calibri" pitchFamily="34" charset="0"/>
              </a:rPr>
              <a:t>2</a:t>
            </a:r>
            <a:endParaRPr lang="en-US" sz="2200" b="1" i="1" baseline="-25000" dirty="0">
              <a:solidFill>
                <a:srgbClr val="FF0000"/>
              </a:solidFill>
              <a:latin typeface="Calibri" pitchFamily="34" charset="0"/>
            </a:endParaRPr>
          </a:p>
        </p:txBody>
      </p:sp>
      <p:sp>
        <p:nvSpPr>
          <p:cNvPr id="45" name="TextBox 44"/>
          <p:cNvSpPr txBox="1"/>
          <p:nvPr/>
        </p:nvSpPr>
        <p:spPr>
          <a:xfrm>
            <a:off x="8305800" y="1851102"/>
            <a:ext cx="838200" cy="430887"/>
          </a:xfrm>
          <a:prstGeom prst="rect">
            <a:avLst/>
          </a:prstGeom>
          <a:noFill/>
          <a:effectLst/>
        </p:spPr>
        <p:txBody>
          <a:bodyPr wrap="square" rtlCol="0">
            <a:spAutoFit/>
          </a:bodyPr>
          <a:lstStyle/>
          <a:p>
            <a:r>
              <a:rPr lang="en-US" sz="2200" b="1" i="1" dirty="0" smtClean="0">
                <a:solidFill>
                  <a:srgbClr val="FF0000"/>
                </a:solidFill>
                <a:latin typeface="Calibri" pitchFamily="34" charset="0"/>
              </a:rPr>
              <a:t>O</a:t>
            </a:r>
            <a:r>
              <a:rPr lang="en-US" sz="2200" b="1" i="1" baseline="-25000" dirty="0" smtClean="0">
                <a:solidFill>
                  <a:srgbClr val="FF0000"/>
                </a:solidFill>
                <a:latin typeface="Calibri" pitchFamily="34" charset="0"/>
              </a:rPr>
              <a:t>1</a:t>
            </a:r>
            <a:endParaRPr lang="en-US" sz="2200" b="1" i="1" baseline="-25000" dirty="0">
              <a:solidFill>
                <a:srgbClr val="FF0000"/>
              </a:solidFill>
              <a:latin typeface="Calibri" pitchFamily="34" charset="0"/>
            </a:endParaRPr>
          </a:p>
        </p:txBody>
      </p:sp>
      <p:sp>
        <p:nvSpPr>
          <p:cNvPr id="46" name="TextBox 45"/>
          <p:cNvSpPr txBox="1"/>
          <p:nvPr/>
        </p:nvSpPr>
        <p:spPr>
          <a:xfrm>
            <a:off x="8305800" y="2662989"/>
            <a:ext cx="838200" cy="430887"/>
          </a:xfrm>
          <a:prstGeom prst="rect">
            <a:avLst/>
          </a:prstGeom>
          <a:noFill/>
          <a:effectLst/>
        </p:spPr>
        <p:txBody>
          <a:bodyPr wrap="square" rtlCol="0">
            <a:spAutoFit/>
          </a:bodyPr>
          <a:lstStyle/>
          <a:p>
            <a:r>
              <a:rPr lang="en-US" sz="2200" b="1" i="1" dirty="0">
                <a:solidFill>
                  <a:srgbClr val="FF0000"/>
                </a:solidFill>
                <a:latin typeface="Calibri" pitchFamily="34" charset="0"/>
              </a:rPr>
              <a:t>O</a:t>
            </a:r>
            <a:r>
              <a:rPr lang="en-US" sz="2200" b="1" i="1" baseline="-25000" dirty="0" smtClean="0">
                <a:solidFill>
                  <a:srgbClr val="FF0000"/>
                </a:solidFill>
                <a:latin typeface="Calibri" pitchFamily="34" charset="0"/>
              </a:rPr>
              <a:t>2</a:t>
            </a:r>
            <a:endParaRPr lang="en-US" sz="2200" b="1" i="1" baseline="-25000" dirty="0">
              <a:solidFill>
                <a:srgbClr val="FF0000"/>
              </a:solidFill>
              <a:latin typeface="Calibri" pitchFamily="34" charset="0"/>
            </a:endParaRPr>
          </a:p>
        </p:txBody>
      </p:sp>
      <p:graphicFrame>
        <p:nvGraphicFramePr>
          <p:cNvPr id="80" name="Object 79"/>
          <p:cNvGraphicFramePr>
            <a:graphicFrameLocks noChangeAspect="1"/>
          </p:cNvGraphicFramePr>
          <p:nvPr/>
        </p:nvGraphicFramePr>
        <p:xfrm>
          <a:off x="1573213" y="5091113"/>
          <a:ext cx="1952625" cy="923925"/>
        </p:xfrm>
        <a:graphic>
          <a:graphicData uri="http://schemas.openxmlformats.org/presentationml/2006/ole">
            <p:oleObj spid="_x0000_s172034" name="Equation" r:id="rId9" imgW="914400" imgH="431640" progId="Equation.3">
              <p:embed/>
            </p:oleObj>
          </a:graphicData>
        </a:graphic>
      </p:graphicFrame>
      <p:graphicFrame>
        <p:nvGraphicFramePr>
          <p:cNvPr id="17411" name="Object 3"/>
          <p:cNvGraphicFramePr>
            <a:graphicFrameLocks noChangeAspect="1"/>
          </p:cNvGraphicFramePr>
          <p:nvPr/>
        </p:nvGraphicFramePr>
        <p:xfrm>
          <a:off x="6096000" y="5091113"/>
          <a:ext cx="1301750" cy="923925"/>
        </p:xfrm>
        <a:graphic>
          <a:graphicData uri="http://schemas.openxmlformats.org/presentationml/2006/ole">
            <p:oleObj spid="_x0000_s172035" name="Equation" r:id="rId10" imgW="609480" imgH="431640" progId="Equation.3">
              <p:embed/>
            </p:oleObj>
          </a:graphicData>
        </a:graphic>
      </p:graphicFrame>
      <p:pic>
        <p:nvPicPr>
          <p:cNvPr id="82" name="Picture 81" descr="acspike_male_user_icon.png"/>
          <p:cNvPicPr>
            <a:picLocks noChangeAspect="1"/>
          </p:cNvPicPr>
          <p:nvPr/>
        </p:nvPicPr>
        <p:blipFill>
          <a:blip r:embed="rId5" cstate="print">
            <a:duotone>
              <a:prstClr val="black"/>
              <a:schemeClr val="accent2">
                <a:tint val="45000"/>
                <a:satMod val="400000"/>
              </a:schemeClr>
            </a:duotone>
          </a:blip>
          <a:stretch>
            <a:fillRect/>
          </a:stretch>
        </p:blipFill>
        <p:spPr>
          <a:xfrm>
            <a:off x="3711498" y="1655955"/>
            <a:ext cx="671950" cy="671948"/>
          </a:xfrm>
          <a:prstGeom prst="rect">
            <a:avLst/>
          </a:prstGeom>
          <a:effectLst/>
        </p:spPr>
      </p:pic>
      <p:pic>
        <p:nvPicPr>
          <p:cNvPr id="83" name="Picture 82" descr="Folder-256x256.png"/>
          <p:cNvPicPr>
            <a:picLocks noChangeAspect="1"/>
          </p:cNvPicPr>
          <p:nvPr/>
        </p:nvPicPr>
        <p:blipFill>
          <a:blip r:embed="rId8" cstate="print">
            <a:duotone>
              <a:prstClr val="black"/>
              <a:schemeClr val="accent2">
                <a:tint val="45000"/>
                <a:satMod val="400000"/>
              </a:schemeClr>
            </a:duotone>
          </a:blip>
          <a:stretch>
            <a:fillRect/>
          </a:stretch>
        </p:blipFill>
        <p:spPr>
          <a:xfrm>
            <a:off x="5410200" y="2439630"/>
            <a:ext cx="685800" cy="674742"/>
          </a:xfrm>
          <a:prstGeom prst="rect">
            <a:avLst/>
          </a:prstGeom>
          <a:effectLst/>
        </p:spPr>
      </p:pic>
      <p:sp>
        <p:nvSpPr>
          <p:cNvPr id="73" name="TextBox 72"/>
          <p:cNvSpPr txBox="1"/>
          <p:nvPr/>
        </p:nvSpPr>
        <p:spPr>
          <a:xfrm>
            <a:off x="2514600" y="3505200"/>
            <a:ext cx="4480768" cy="400110"/>
          </a:xfrm>
          <a:prstGeom prst="rect">
            <a:avLst/>
          </a:prstGeom>
          <a:noFill/>
          <a:ln>
            <a:noFill/>
          </a:ln>
        </p:spPr>
        <p:txBody>
          <a:bodyPr wrap="square" rtlCol="0">
            <a:spAutoFit/>
          </a:bodyPr>
          <a:lstStyle/>
          <a:p>
            <a:pPr algn="ctr"/>
            <a:r>
              <a:rPr lang="en-US" sz="2000" b="1" dirty="0" smtClean="0"/>
              <a:t>Accessibility Misconfiguration Candidate</a:t>
            </a:r>
            <a:endParaRPr lang="en-US" sz="20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31"/>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32"/>
                                        </p:tgtEl>
                                        <p:attrNameLst>
                                          <p:attrName>style.visibility</p:attrName>
                                        </p:attrNameLst>
                                      </p:cBhvr>
                                      <p:to>
                                        <p:strVal val="hidden"/>
                                      </p:to>
                                    </p:set>
                                  </p:childTnLst>
                                </p:cTn>
                              </p:par>
                            </p:childTnLst>
                          </p:cTn>
                        </p:par>
                        <p:par>
                          <p:cTn id="35" fill="hold">
                            <p:stCondLst>
                              <p:cond delay="0"/>
                            </p:stCondLst>
                            <p:childTnLst>
                              <p:par>
                                <p:cTn id="36" presetID="1" presetClass="entr" presetSubtype="0" fill="hold" grpId="0" nodeType="afterEffect">
                                  <p:stCondLst>
                                    <p:cond delay="0"/>
                                  </p:stCondLst>
                                  <p:childTnLst>
                                    <p:set>
                                      <p:cBhvr>
                                        <p:cTn id="37" dur="1" fill="hold">
                                          <p:stCondLst>
                                            <p:cond delay="0"/>
                                          </p:stCondLst>
                                        </p:cTn>
                                        <p:tgtEl>
                                          <p:spTgt spid="33"/>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34"/>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xit" presetSubtype="0" fill="hold" grpId="1" nodeType="clickEffect">
                                  <p:stCondLst>
                                    <p:cond delay="0"/>
                                  </p:stCondLst>
                                  <p:childTnLst>
                                    <p:set>
                                      <p:cBhvr>
                                        <p:cTn id="43" dur="1" fill="hold">
                                          <p:stCondLst>
                                            <p:cond delay="0"/>
                                          </p:stCondLst>
                                        </p:cTn>
                                        <p:tgtEl>
                                          <p:spTgt spid="33"/>
                                        </p:tgtEl>
                                        <p:attrNameLst>
                                          <p:attrName>style.visibility</p:attrName>
                                        </p:attrNameLst>
                                      </p:cBhvr>
                                      <p:to>
                                        <p:strVal val="hidden"/>
                                      </p:to>
                                    </p:set>
                                  </p:childTnLst>
                                </p:cTn>
                              </p:par>
                              <p:par>
                                <p:cTn id="44" presetID="1" presetClass="exit" presetSubtype="0" fill="hold" grpId="1" nodeType="withEffect">
                                  <p:stCondLst>
                                    <p:cond delay="0"/>
                                  </p:stCondLst>
                                  <p:childTnLst>
                                    <p:set>
                                      <p:cBhvr>
                                        <p:cTn id="45" dur="1" fill="hold">
                                          <p:stCondLst>
                                            <p:cond delay="0"/>
                                          </p:stCondLst>
                                        </p:cTn>
                                        <p:tgtEl>
                                          <p:spTgt spid="34"/>
                                        </p:tgtEl>
                                        <p:attrNameLst>
                                          <p:attrName>style.visibility</p:attrName>
                                        </p:attrNameLst>
                                      </p:cBhvr>
                                      <p:to>
                                        <p:strVal val="hidden"/>
                                      </p:to>
                                    </p:set>
                                  </p:childTnLst>
                                </p:cTn>
                              </p:par>
                              <p:par>
                                <p:cTn id="46" presetID="1" presetClass="entr" presetSubtype="0" fill="hold" nodeType="withEffect">
                                  <p:stCondLst>
                                    <p:cond delay="0"/>
                                  </p:stCondLst>
                                  <p:childTnLst>
                                    <p:set>
                                      <p:cBhvr>
                                        <p:cTn id="47" dur="1" fill="hold">
                                          <p:stCondLst>
                                            <p:cond delay="0"/>
                                          </p:stCondLst>
                                        </p:cTn>
                                        <p:tgtEl>
                                          <p:spTgt spid="82"/>
                                        </p:tgtEl>
                                        <p:attrNameLst>
                                          <p:attrName>style.visibility</p:attrName>
                                        </p:attrNameLst>
                                      </p:cBhvr>
                                      <p:to>
                                        <p:strVal val="visible"/>
                                      </p:to>
                                    </p:set>
                                  </p:childTnLst>
                                </p:cTn>
                              </p:par>
                              <p:par>
                                <p:cTn id="48" presetID="1" presetClass="entr" presetSubtype="0" fill="hold" nodeType="withEffect">
                                  <p:stCondLst>
                                    <p:cond delay="0"/>
                                  </p:stCondLst>
                                  <p:childTnLst>
                                    <p:set>
                                      <p:cBhvr>
                                        <p:cTn id="49" dur="1" fill="hold">
                                          <p:stCondLst>
                                            <p:cond delay="0"/>
                                          </p:stCondLst>
                                        </p:cTn>
                                        <p:tgtEl>
                                          <p:spTgt spid="83"/>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73"/>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79">
                                            <p:txEl>
                                              <p:pRg st="0" end="0"/>
                                            </p:txEl>
                                          </p:spTgt>
                                        </p:tgtEl>
                                        <p:attrNameLst>
                                          <p:attrName>style.visibility</p:attrName>
                                        </p:attrNameLst>
                                      </p:cBhvr>
                                      <p:to>
                                        <p:strVal val="visible"/>
                                      </p:to>
                                    </p:set>
                                  </p:childTnLst>
                                </p:cTn>
                              </p:par>
                              <p:par>
                                <p:cTn id="58" presetID="1" presetClass="entr" presetSubtype="0" fill="hold" nodeType="withEffect">
                                  <p:stCondLst>
                                    <p:cond delay="0"/>
                                  </p:stCondLst>
                                  <p:childTnLst>
                                    <p:set>
                                      <p:cBhvr>
                                        <p:cTn id="59" dur="1" fill="hold">
                                          <p:stCondLst>
                                            <p:cond delay="0"/>
                                          </p:stCondLst>
                                        </p:cTn>
                                        <p:tgtEl>
                                          <p:spTgt spid="80"/>
                                        </p:tgtEl>
                                        <p:attrNameLst>
                                          <p:attrName>style.visibility</p:attrName>
                                        </p:attrNameLst>
                                      </p:cBhvr>
                                      <p:to>
                                        <p:strVal val="visible"/>
                                      </p:to>
                                    </p:set>
                                  </p:childTnLst>
                                </p:cTn>
                              </p:par>
                              <p:par>
                                <p:cTn id="60" presetID="1" presetClass="entr" presetSubtype="0" fill="hold" nodeType="withEffect">
                                  <p:stCondLst>
                                    <p:cond delay="0"/>
                                  </p:stCondLst>
                                  <p:childTnLst>
                                    <p:set>
                                      <p:cBhvr>
                                        <p:cTn id="61" dur="1" fill="hold">
                                          <p:stCondLst>
                                            <p:cond delay="0"/>
                                          </p:stCondLst>
                                        </p:cTn>
                                        <p:tgtEl>
                                          <p:spTgt spid="174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34" grpId="1" animBg="1"/>
      <p:bldP spid="33" grpId="0" animBg="1"/>
      <p:bldP spid="33" grpId="1" animBg="1"/>
      <p:bldP spid="32" grpId="0" animBg="1"/>
      <p:bldP spid="32" grpId="1" animBg="1"/>
      <p:bldP spid="31" grpId="0" animBg="1"/>
      <p:bldP spid="31" grpId="1" animBg="1"/>
      <p:bldP spid="79" grpId="0" build="p"/>
      <p:bldP spid="42" grpId="0"/>
      <p:bldP spid="43" grpId="0"/>
      <p:bldP spid="45" grpId="0"/>
      <p:bldP spid="46" grpId="0"/>
      <p:bldP spid="7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Content Placeholder 20"/>
          <p:cNvSpPr>
            <a:spLocks noGrp="1"/>
          </p:cNvSpPr>
          <p:nvPr>
            <p:ph idx="1"/>
          </p:nvPr>
        </p:nvSpPr>
        <p:spPr>
          <a:xfrm>
            <a:off x="457200" y="1295400"/>
            <a:ext cx="5791200" cy="1524000"/>
          </a:xfrm>
        </p:spPr>
        <p:txBody>
          <a:bodyPr>
            <a:noAutofit/>
          </a:bodyPr>
          <a:lstStyle/>
          <a:p>
            <a:r>
              <a:rPr lang="en-US" dirty="0" smtClean="0"/>
              <a:t>Baaz Stub</a:t>
            </a:r>
          </a:p>
          <a:p>
            <a:pPr lvl="1"/>
            <a:r>
              <a:rPr lang="en-US" dirty="0" smtClean="0"/>
              <a:t>Converts raw data to relation matrix</a:t>
            </a:r>
          </a:p>
          <a:p>
            <a:pPr lvl="1"/>
            <a:r>
              <a:rPr lang="en-US" dirty="0" smtClean="0"/>
              <a:t>Reports matrix and changes to server</a:t>
            </a:r>
          </a:p>
        </p:txBody>
      </p:sp>
      <p:grpSp>
        <p:nvGrpSpPr>
          <p:cNvPr id="27" name="Group 26"/>
          <p:cNvGrpSpPr/>
          <p:nvPr/>
        </p:nvGrpSpPr>
        <p:grpSpPr>
          <a:xfrm>
            <a:off x="6581047" y="1295400"/>
            <a:ext cx="1724753" cy="1134554"/>
            <a:chOff x="6248400" y="2980246"/>
            <a:chExt cx="1724753" cy="1134554"/>
          </a:xfrm>
        </p:grpSpPr>
        <p:grpSp>
          <p:nvGrpSpPr>
            <p:cNvPr id="4" name="Group 3"/>
            <p:cNvGrpSpPr/>
            <p:nvPr/>
          </p:nvGrpSpPr>
          <p:grpSpPr>
            <a:xfrm>
              <a:off x="6723921" y="2980246"/>
              <a:ext cx="1249232" cy="1134554"/>
              <a:chOff x="547048" y="1380046"/>
              <a:chExt cx="1249232" cy="1134554"/>
            </a:xfrm>
          </p:grpSpPr>
          <p:sp>
            <p:nvSpPr>
              <p:cNvPr id="5" name="Snip Single Corner Rectangle 4"/>
              <p:cNvSpPr/>
              <p:nvPr/>
            </p:nvSpPr>
            <p:spPr bwMode="auto">
              <a:xfrm>
                <a:off x="547048" y="2088075"/>
                <a:ext cx="1249232" cy="426525"/>
              </a:xfrm>
              <a:prstGeom prst="snip1Rect">
                <a:avLst>
                  <a:gd name="adj" fmla="val 19928"/>
                </a:avLst>
              </a:prstGeom>
              <a:noFill/>
              <a:ln w="9525" cap="flat" cmpd="sng" algn="ctr">
                <a:noFill/>
                <a:prstDash val="solid"/>
              </a:ln>
              <a:effectLst/>
            </p:spPr>
            <p:txBody>
              <a:bodyPr wrap="none" tIns="0" rIns="0" bIns="0" anchor="ctr"/>
              <a:lstStyle/>
              <a:p>
                <a:pPr algn="ctr" eaLnBrk="1" fontAlgn="auto" hangingPunct="1">
                  <a:spcBef>
                    <a:spcPts val="0"/>
                  </a:spcBef>
                  <a:spcAft>
                    <a:spcPts val="0"/>
                  </a:spcAft>
                  <a:defRPr/>
                </a:pPr>
                <a:r>
                  <a:rPr lang="en-US" sz="2000" b="1" dirty="0" smtClean="0">
                    <a:solidFill>
                      <a:srgbClr val="000000"/>
                    </a:solidFill>
                    <a:latin typeface="Calibri"/>
                    <a:ea typeface="+mn-ea"/>
                  </a:rPr>
                  <a:t>Shared Files</a:t>
                </a:r>
              </a:p>
            </p:txBody>
          </p:sp>
          <p:grpSp>
            <p:nvGrpSpPr>
              <p:cNvPr id="6" name="Group 6"/>
              <p:cNvGrpSpPr/>
              <p:nvPr/>
            </p:nvGrpSpPr>
            <p:grpSpPr>
              <a:xfrm>
                <a:off x="826737" y="1380048"/>
                <a:ext cx="773467" cy="694089"/>
                <a:chOff x="678873" y="1687483"/>
                <a:chExt cx="947438" cy="850209"/>
              </a:xfrm>
            </p:grpSpPr>
            <p:pic>
              <p:nvPicPr>
                <p:cNvPr id="7" name="Picture 2" descr="C:\Users\tathadas\Downloads\folder.png"/>
                <p:cNvPicPr>
                  <a:picLocks noChangeAspect="1" noChangeArrowheads="1"/>
                </p:cNvPicPr>
                <p:nvPr/>
              </p:nvPicPr>
              <p:blipFill>
                <a:blip r:embed="rId2" cstate="print"/>
                <a:srcRect l="12366" t="22478" r="33706" b="14606"/>
                <a:stretch>
                  <a:fillRect/>
                </a:stretch>
              </p:blipFill>
              <p:spPr bwMode="auto">
                <a:xfrm>
                  <a:off x="917065" y="1687483"/>
                  <a:ext cx="709246" cy="614680"/>
                </a:xfrm>
                <a:prstGeom prst="rect">
                  <a:avLst/>
                </a:prstGeom>
                <a:noFill/>
              </p:spPr>
            </p:pic>
            <p:pic>
              <p:nvPicPr>
                <p:cNvPr id="8" name="Picture 2" descr="C:\Users\tathadas\Downloads\folder.png"/>
                <p:cNvPicPr>
                  <a:picLocks noChangeAspect="1" noChangeArrowheads="1"/>
                </p:cNvPicPr>
                <p:nvPr/>
              </p:nvPicPr>
              <p:blipFill>
                <a:blip r:embed="rId2" cstate="print"/>
                <a:srcRect l="12366" t="22478" r="33706" b="14606"/>
                <a:stretch>
                  <a:fillRect/>
                </a:stretch>
              </p:blipFill>
              <p:spPr bwMode="auto">
                <a:xfrm>
                  <a:off x="799301" y="1808827"/>
                  <a:ext cx="709246" cy="614680"/>
                </a:xfrm>
                <a:prstGeom prst="rect">
                  <a:avLst/>
                </a:prstGeom>
                <a:noFill/>
              </p:spPr>
            </p:pic>
            <p:pic>
              <p:nvPicPr>
                <p:cNvPr id="9" name="Picture 2" descr="C:\Users\tathadas\Downloads\folder.png"/>
                <p:cNvPicPr>
                  <a:picLocks noChangeAspect="1" noChangeArrowheads="1"/>
                </p:cNvPicPr>
                <p:nvPr/>
              </p:nvPicPr>
              <p:blipFill>
                <a:blip r:embed="rId2" cstate="print"/>
                <a:srcRect l="12366" t="22478" r="33706" b="14606"/>
                <a:stretch>
                  <a:fillRect/>
                </a:stretch>
              </p:blipFill>
              <p:spPr bwMode="auto">
                <a:xfrm>
                  <a:off x="678873" y="1923012"/>
                  <a:ext cx="709246" cy="614680"/>
                </a:xfrm>
                <a:prstGeom prst="rect">
                  <a:avLst/>
                </a:prstGeom>
                <a:noFill/>
              </p:spPr>
            </p:pic>
          </p:grpSp>
        </p:grpSp>
        <p:sp>
          <p:nvSpPr>
            <p:cNvPr id="17" name="Rounded Rectangle 16"/>
            <p:cNvSpPr/>
            <p:nvPr/>
          </p:nvSpPr>
          <p:spPr>
            <a:xfrm>
              <a:off x="6248400" y="3200400"/>
              <a:ext cx="914400" cy="457200"/>
            </a:xfrm>
            <a:prstGeom prst="roundRect">
              <a:avLst/>
            </a:prstGeom>
            <a:solidFill>
              <a:srgbClr val="DAFFC1"/>
            </a:solidFill>
            <a:ln w="28575">
              <a:solidFill>
                <a:srgbClr val="00863D"/>
              </a:solid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b="1" dirty="0" smtClean="0">
                  <a:solidFill>
                    <a:srgbClr val="00863D"/>
                  </a:solidFill>
                </a:rPr>
                <a:t>Stub</a:t>
              </a:r>
            </a:p>
          </p:txBody>
        </p:sp>
      </p:grpSp>
      <p:grpSp>
        <p:nvGrpSpPr>
          <p:cNvPr id="28" name="Group 27"/>
          <p:cNvGrpSpPr/>
          <p:nvPr/>
        </p:nvGrpSpPr>
        <p:grpSpPr>
          <a:xfrm>
            <a:off x="6504847" y="3048000"/>
            <a:ext cx="1743075" cy="1143000"/>
            <a:chOff x="6248400" y="4495800"/>
            <a:chExt cx="1743075" cy="1143000"/>
          </a:xfrm>
        </p:grpSpPr>
        <p:grpSp>
          <p:nvGrpSpPr>
            <p:cNvPr id="22" name="Group 21"/>
            <p:cNvGrpSpPr/>
            <p:nvPr/>
          </p:nvGrpSpPr>
          <p:grpSpPr>
            <a:xfrm>
              <a:off x="6553200" y="4495800"/>
              <a:ext cx="1438275" cy="1143000"/>
              <a:chOff x="474293" y="4110266"/>
              <a:chExt cx="1438275" cy="1143000"/>
            </a:xfrm>
          </p:grpSpPr>
          <p:sp>
            <p:nvSpPr>
              <p:cNvPr id="23" name="Snip Single Corner Rectangle 3"/>
              <p:cNvSpPr/>
              <p:nvPr/>
            </p:nvSpPr>
            <p:spPr bwMode="auto">
              <a:xfrm>
                <a:off x="533400" y="4872267"/>
                <a:ext cx="1226768" cy="380999"/>
              </a:xfrm>
              <a:prstGeom prst="snip1Rect">
                <a:avLst>
                  <a:gd name="adj" fmla="val 19928"/>
                </a:avLst>
              </a:prstGeom>
              <a:noFill/>
              <a:ln w="9525" cap="flat" cmpd="sng" algn="ctr">
                <a:noFill/>
                <a:prstDash val="solid"/>
              </a:ln>
              <a:effectLst/>
            </p:spPr>
            <p:txBody>
              <a:bodyPr wrap="none" tIns="0" rIns="0" bIns="0" anchor="ctr"/>
              <a:lstStyle/>
              <a:p>
                <a:pPr algn="ctr" eaLnBrk="1" fontAlgn="auto" hangingPunct="1">
                  <a:spcBef>
                    <a:spcPts val="0"/>
                  </a:spcBef>
                  <a:spcAft>
                    <a:spcPts val="0"/>
                  </a:spcAft>
                  <a:defRPr/>
                </a:pPr>
                <a:r>
                  <a:rPr lang="en-US" sz="2000" b="1" dirty="0" smtClean="0">
                    <a:solidFill>
                      <a:srgbClr val="000000"/>
                    </a:solidFill>
                    <a:latin typeface="Calibri"/>
                    <a:ea typeface="+mn-ea"/>
                  </a:rPr>
                  <a:t>LDAP Server</a:t>
                </a:r>
              </a:p>
              <a:p>
                <a:pPr algn="ctr" eaLnBrk="1" fontAlgn="auto" hangingPunct="1">
                  <a:spcBef>
                    <a:spcPts val="0"/>
                  </a:spcBef>
                  <a:spcAft>
                    <a:spcPts val="0"/>
                  </a:spcAft>
                  <a:defRPr/>
                </a:pPr>
                <a:r>
                  <a:rPr lang="en-US" b="1" dirty="0" smtClean="0">
                    <a:solidFill>
                      <a:srgbClr val="000000"/>
                    </a:solidFill>
                    <a:latin typeface="Calibri"/>
                  </a:rPr>
                  <a:t>(Email </a:t>
                </a:r>
                <a:r>
                  <a:rPr lang="en-US" b="1" dirty="0" err="1" smtClean="0">
                    <a:solidFill>
                      <a:srgbClr val="000000"/>
                    </a:solidFill>
                    <a:latin typeface="Calibri"/>
                  </a:rPr>
                  <a:t>Grps</a:t>
                </a:r>
                <a:r>
                  <a:rPr lang="en-US" b="1" dirty="0" smtClean="0">
                    <a:solidFill>
                      <a:srgbClr val="000000"/>
                    </a:solidFill>
                    <a:latin typeface="Calibri"/>
                  </a:rPr>
                  <a:t>. +Org. Hierarchy)</a:t>
                </a:r>
                <a:endParaRPr lang="en-US" b="1" dirty="0">
                  <a:solidFill>
                    <a:srgbClr val="000000"/>
                  </a:solidFill>
                  <a:latin typeface="Calibri"/>
                  <a:ea typeface="+mn-ea"/>
                </a:endParaRPr>
              </a:p>
            </p:txBody>
          </p:sp>
          <p:graphicFrame>
            <p:nvGraphicFramePr>
              <p:cNvPr id="24" name="Diagram 23"/>
              <p:cNvGraphicFramePr/>
              <p:nvPr/>
            </p:nvGraphicFramePr>
            <p:xfrm>
              <a:off x="474293" y="4110266"/>
              <a:ext cx="1438275" cy="68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sp>
          <p:nvSpPr>
            <p:cNvPr id="25" name="Rounded Rectangle 24"/>
            <p:cNvSpPr/>
            <p:nvPr/>
          </p:nvSpPr>
          <p:spPr>
            <a:xfrm>
              <a:off x="6248400" y="4724400"/>
              <a:ext cx="914400" cy="457200"/>
            </a:xfrm>
            <a:prstGeom prst="roundRect">
              <a:avLst/>
            </a:prstGeom>
            <a:solidFill>
              <a:srgbClr val="DAFFC1"/>
            </a:solidFill>
            <a:ln w="28575">
              <a:solidFill>
                <a:srgbClr val="00863D"/>
              </a:solid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b="1" dirty="0" smtClean="0">
                  <a:solidFill>
                    <a:srgbClr val="00863D"/>
                  </a:solidFill>
                </a:rPr>
                <a:t>Stub</a:t>
              </a:r>
            </a:p>
          </p:txBody>
        </p:sp>
      </p:grpSp>
      <p:grpSp>
        <p:nvGrpSpPr>
          <p:cNvPr id="29" name="Group 28"/>
          <p:cNvGrpSpPr/>
          <p:nvPr/>
        </p:nvGrpSpPr>
        <p:grpSpPr>
          <a:xfrm>
            <a:off x="3962400" y="3810000"/>
            <a:ext cx="1524000" cy="1371601"/>
            <a:chOff x="3048000" y="5105399"/>
            <a:chExt cx="1524000" cy="1371601"/>
          </a:xfrm>
        </p:grpSpPr>
        <p:pic>
          <p:nvPicPr>
            <p:cNvPr id="125954" name="Picture 2" descr="http://t1.gstatic.com/images?q=tbn:ANd9GcTm6xzzEHOL8yZPf_MUJ5kzM4vMJWBxRDCpSSoW8GSfSOCoSMA&amp;t=1&amp;usg=__9sUA-AQMviVXLNdgWOluTWxT9vo="/>
            <p:cNvPicPr>
              <a:picLocks noChangeAspect="1" noChangeArrowheads="1"/>
            </p:cNvPicPr>
            <p:nvPr/>
          </p:nvPicPr>
          <p:blipFill>
            <a:blip r:embed="rId8" cstate="print"/>
            <a:srcRect/>
            <a:stretch>
              <a:fillRect/>
            </a:stretch>
          </p:blipFill>
          <p:spPr bwMode="auto">
            <a:xfrm>
              <a:off x="3048000" y="5105399"/>
              <a:ext cx="1371600" cy="1371601"/>
            </a:xfrm>
            <a:prstGeom prst="rect">
              <a:avLst/>
            </a:prstGeom>
            <a:noFill/>
          </p:spPr>
        </p:pic>
        <p:sp>
          <p:nvSpPr>
            <p:cNvPr id="20" name="Rounded Rectangle 19"/>
            <p:cNvSpPr/>
            <p:nvPr/>
          </p:nvSpPr>
          <p:spPr>
            <a:xfrm>
              <a:off x="3581400" y="5600699"/>
              <a:ext cx="990600" cy="685800"/>
            </a:xfrm>
            <a:prstGeom prst="roundRect">
              <a:avLst/>
            </a:prstGeom>
            <a:solidFill>
              <a:srgbClr val="DAFFC1"/>
            </a:solidFill>
            <a:ln w="28575">
              <a:solidFill>
                <a:srgbClr val="00863D"/>
              </a:solid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b="1" dirty="0" smtClean="0">
                  <a:solidFill>
                    <a:srgbClr val="00863D"/>
                  </a:solidFill>
                </a:rPr>
                <a:t>Baaz Server</a:t>
              </a:r>
            </a:p>
          </p:txBody>
        </p:sp>
      </p:grpSp>
      <p:grpSp>
        <p:nvGrpSpPr>
          <p:cNvPr id="60" name="Group 59"/>
          <p:cNvGrpSpPr/>
          <p:nvPr/>
        </p:nvGrpSpPr>
        <p:grpSpPr>
          <a:xfrm>
            <a:off x="5257801" y="1981201"/>
            <a:ext cx="1600200" cy="3276599"/>
            <a:chOff x="5257801" y="1981201"/>
            <a:chExt cx="1600200" cy="3276599"/>
          </a:xfrm>
        </p:grpSpPr>
        <p:cxnSp>
          <p:nvCxnSpPr>
            <p:cNvPr id="33" name="Straight Arrow Connector 32"/>
            <p:cNvCxnSpPr/>
            <p:nvPr/>
          </p:nvCxnSpPr>
          <p:spPr>
            <a:xfrm>
              <a:off x="5517931" y="4729655"/>
              <a:ext cx="1035269" cy="528145"/>
            </a:xfrm>
            <a:prstGeom prst="straightConnector1">
              <a:avLst/>
            </a:prstGeom>
            <a:ln w="28575">
              <a:headEnd type="arrow"/>
              <a:tailEnd type="non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rot="5400000" flipH="1" flipV="1">
              <a:off x="4914901" y="2324101"/>
              <a:ext cx="2285999" cy="1600200"/>
            </a:xfrm>
            <a:prstGeom prst="straightConnector1">
              <a:avLst/>
            </a:prstGeom>
            <a:ln w="28575">
              <a:headEnd type="arrow"/>
              <a:tailEnd type="non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5486400" y="3736428"/>
              <a:ext cx="1198179" cy="759372"/>
            </a:xfrm>
            <a:prstGeom prst="straightConnector1">
              <a:avLst/>
            </a:prstGeom>
            <a:ln w="28575">
              <a:headEnd type="arrow"/>
              <a:tailEnd type="none"/>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en-US" dirty="0" smtClean="0"/>
              <a:t>Implementation</a:t>
            </a:r>
            <a:endParaRPr lang="en-US" dirty="0"/>
          </a:p>
        </p:txBody>
      </p:sp>
      <p:grpSp>
        <p:nvGrpSpPr>
          <p:cNvPr id="26" name="Group 25"/>
          <p:cNvGrpSpPr/>
          <p:nvPr/>
        </p:nvGrpSpPr>
        <p:grpSpPr>
          <a:xfrm>
            <a:off x="6504847" y="4876800"/>
            <a:ext cx="1519237" cy="1295400"/>
            <a:chOff x="6248400" y="1418787"/>
            <a:chExt cx="1519237" cy="1295400"/>
          </a:xfrm>
        </p:grpSpPr>
        <p:grpSp>
          <p:nvGrpSpPr>
            <p:cNvPr id="13" name="Group 129"/>
            <p:cNvGrpSpPr/>
            <p:nvPr/>
          </p:nvGrpSpPr>
          <p:grpSpPr>
            <a:xfrm>
              <a:off x="6929437" y="1418787"/>
              <a:ext cx="838200" cy="1295400"/>
              <a:chOff x="6934200" y="1378525"/>
              <a:chExt cx="1302968" cy="2013677"/>
            </a:xfrm>
          </p:grpSpPr>
          <p:pic>
            <p:nvPicPr>
              <p:cNvPr id="14" name="Picture 2" descr="http://t0.gstatic.com/images?q=tbn:kmRUxzBqYGCXqM:http://gcaptain.com/maritime/blog/wp-content/uploads/2008/03/600px-wikipedia-logo.png"/>
              <p:cNvPicPr>
                <a:picLocks noChangeAspect="1" noChangeArrowheads="1"/>
              </p:cNvPicPr>
              <p:nvPr/>
            </p:nvPicPr>
            <p:blipFill>
              <a:blip r:embed="rId9" cstate="print"/>
              <a:srcRect/>
              <a:stretch>
                <a:fillRect/>
              </a:stretch>
            </p:blipFill>
            <p:spPr bwMode="auto">
              <a:xfrm>
                <a:off x="6934200" y="1378525"/>
                <a:ext cx="1285875" cy="1285876"/>
              </a:xfrm>
              <a:prstGeom prst="rect">
                <a:avLst/>
              </a:prstGeom>
              <a:noFill/>
            </p:spPr>
          </p:pic>
          <p:sp>
            <p:nvSpPr>
              <p:cNvPr id="15" name="Snip Single Corner Rectangle 14"/>
              <p:cNvSpPr/>
              <p:nvPr/>
            </p:nvSpPr>
            <p:spPr bwMode="auto">
              <a:xfrm>
                <a:off x="7010401" y="3011203"/>
                <a:ext cx="1226767" cy="380999"/>
              </a:xfrm>
              <a:prstGeom prst="snip1Rect">
                <a:avLst>
                  <a:gd name="adj" fmla="val 19928"/>
                </a:avLst>
              </a:prstGeom>
              <a:noFill/>
              <a:ln w="9525" cap="flat" cmpd="sng" algn="ctr">
                <a:noFill/>
                <a:prstDash val="solid"/>
              </a:ln>
              <a:effectLst/>
            </p:spPr>
            <p:txBody>
              <a:bodyPr wrap="none" tIns="0" rIns="0" bIns="0" anchor="ctr"/>
              <a:lstStyle/>
              <a:p>
                <a:pPr algn="ctr" eaLnBrk="1" fontAlgn="auto" hangingPunct="1">
                  <a:spcBef>
                    <a:spcPts val="0"/>
                  </a:spcBef>
                  <a:spcAft>
                    <a:spcPts val="0"/>
                  </a:spcAft>
                  <a:defRPr/>
                </a:pPr>
                <a:r>
                  <a:rPr lang="en-US" sz="2000" b="1" dirty="0" smtClean="0">
                    <a:solidFill>
                      <a:srgbClr val="000000"/>
                    </a:solidFill>
                    <a:latin typeface="Calibri"/>
                    <a:ea typeface="+mn-ea"/>
                  </a:rPr>
                  <a:t>Shared</a:t>
                </a:r>
              </a:p>
              <a:p>
                <a:pPr algn="ctr" eaLnBrk="1" fontAlgn="auto" hangingPunct="1">
                  <a:spcBef>
                    <a:spcPts val="0"/>
                  </a:spcBef>
                  <a:spcAft>
                    <a:spcPts val="0"/>
                  </a:spcAft>
                  <a:defRPr/>
                </a:pPr>
                <a:r>
                  <a:rPr lang="en-US" sz="2000" b="1" dirty="0" err="1" smtClean="0">
                    <a:solidFill>
                      <a:srgbClr val="000000"/>
                    </a:solidFill>
                    <a:latin typeface="Calibri"/>
                    <a:ea typeface="+mn-ea"/>
                  </a:rPr>
                  <a:t>Webpages</a:t>
                </a:r>
                <a:endParaRPr lang="en-US" sz="2000" b="1" dirty="0">
                  <a:solidFill>
                    <a:srgbClr val="000000"/>
                  </a:solidFill>
                  <a:latin typeface="Calibri"/>
                  <a:ea typeface="+mn-ea"/>
                </a:endParaRPr>
              </a:p>
            </p:txBody>
          </p:sp>
        </p:grpSp>
        <p:sp>
          <p:nvSpPr>
            <p:cNvPr id="18" name="Rounded Rectangle 17"/>
            <p:cNvSpPr/>
            <p:nvPr/>
          </p:nvSpPr>
          <p:spPr>
            <a:xfrm>
              <a:off x="6248400" y="1799787"/>
              <a:ext cx="914400" cy="457200"/>
            </a:xfrm>
            <a:prstGeom prst="roundRect">
              <a:avLst/>
            </a:prstGeom>
            <a:solidFill>
              <a:srgbClr val="DAFFC1"/>
            </a:solidFill>
            <a:ln w="28575">
              <a:solidFill>
                <a:srgbClr val="00863D"/>
              </a:solid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b="1" dirty="0" smtClean="0">
                  <a:solidFill>
                    <a:srgbClr val="00863D"/>
                  </a:solidFill>
                </a:rPr>
                <a:t>Stub</a:t>
              </a:r>
            </a:p>
          </p:txBody>
        </p:sp>
      </p:grpSp>
      <p:sp>
        <p:nvSpPr>
          <p:cNvPr id="49" name="Content Placeholder 20"/>
          <p:cNvSpPr txBox="1">
            <a:spLocks/>
          </p:cNvSpPr>
          <p:nvPr/>
        </p:nvSpPr>
        <p:spPr>
          <a:xfrm>
            <a:off x="457200" y="3124200"/>
            <a:ext cx="3581400" cy="3124200"/>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Baaz Server </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Collects matrices</a:t>
            </a:r>
            <a:r>
              <a:rPr kumimoji="0" lang="en-US" sz="2400" b="0" i="0" u="none" strike="noStrike" kern="1200" cap="none" spc="0" normalizeH="0" noProof="0" dirty="0" smtClean="0">
                <a:ln>
                  <a:noFill/>
                </a:ln>
                <a:solidFill>
                  <a:schemeClr val="tx1"/>
                </a:solidFill>
                <a:effectLst/>
                <a:uLnTx/>
                <a:uFillTx/>
                <a:latin typeface="+mn-lt"/>
                <a:ea typeface="+mn-ea"/>
                <a:cs typeface="+mn-cs"/>
              </a:rPr>
              <a:t> from all the stubs</a:t>
            </a: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Runs the algorithms on a pair of matrices as soon any change is detected</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1">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9"/>
                                        </p:tgtEl>
                                        <p:attrNameLst>
                                          <p:attrName>style.visibility</p:attrName>
                                        </p:attrNameLst>
                                      </p:cBhvr>
                                      <p:to>
                                        <p:strVal val="visible"/>
                                      </p:to>
                                    </p:set>
                                  </p:childTnLst>
                                </p:cTn>
                              </p:par>
                            </p:childTnLst>
                          </p:cTn>
                        </p:par>
                        <p:par>
                          <p:cTn id="21" fill="hold">
                            <p:stCondLst>
                              <p:cond delay="0"/>
                            </p:stCondLst>
                            <p:childTnLst>
                              <p:par>
                                <p:cTn id="22" presetID="22" presetClass="entr" presetSubtype="2" fill="hold" nodeType="afterEffect">
                                  <p:stCondLst>
                                    <p:cond delay="0"/>
                                  </p:stCondLst>
                                  <p:childTnLst>
                                    <p:set>
                                      <p:cBhvr>
                                        <p:cTn id="23" dur="1" fill="hold">
                                          <p:stCondLst>
                                            <p:cond delay="0"/>
                                          </p:stCondLst>
                                        </p:cTn>
                                        <p:tgtEl>
                                          <p:spTgt spid="60"/>
                                        </p:tgtEl>
                                        <p:attrNameLst>
                                          <p:attrName>style.visibility</p:attrName>
                                        </p:attrNameLst>
                                      </p:cBhvr>
                                      <p:to>
                                        <p:strVal val="visible"/>
                                      </p:to>
                                    </p:set>
                                    <p:animEffect transition="in" filter="wipe(right)">
                                      <p:cBhvr>
                                        <p:cTn id="24" dur="500"/>
                                        <p:tgtEl>
                                          <p:spTgt spid="60"/>
                                        </p:tgtEl>
                                      </p:cBhvr>
                                    </p:animEffect>
                                  </p:childTnLst>
                                </p:cTn>
                              </p:par>
                            </p:childTnLst>
                          </p:cTn>
                        </p:par>
                        <p:par>
                          <p:cTn id="25" fill="hold">
                            <p:stCondLst>
                              <p:cond delay="500"/>
                            </p:stCondLst>
                            <p:childTnLst>
                              <p:par>
                                <p:cTn id="26" presetID="1" presetClass="entr" presetSubtype="0" fill="hold" nodeType="afterEffect">
                                  <p:stCondLst>
                                    <p:cond delay="0"/>
                                  </p:stCondLst>
                                  <p:childTnLst>
                                    <p:set>
                                      <p:cBhvr>
                                        <p:cTn id="27"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uild="p"/>
      <p:bldP spid="4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 Control in the Enterprise</a:t>
            </a:r>
            <a:endParaRPr lang="en-US" dirty="0"/>
          </a:p>
        </p:txBody>
      </p:sp>
      <p:grpSp>
        <p:nvGrpSpPr>
          <p:cNvPr id="3" name="Group 11"/>
          <p:cNvGrpSpPr/>
          <p:nvPr/>
        </p:nvGrpSpPr>
        <p:grpSpPr>
          <a:xfrm>
            <a:off x="3886200" y="3048004"/>
            <a:ext cx="1249232" cy="1134550"/>
            <a:chOff x="3886200" y="3048004"/>
            <a:chExt cx="1249232" cy="1134550"/>
          </a:xfrm>
        </p:grpSpPr>
        <p:sp>
          <p:nvSpPr>
            <p:cNvPr id="5" name="Snip Single Corner Rectangle 4"/>
            <p:cNvSpPr/>
            <p:nvPr/>
          </p:nvSpPr>
          <p:spPr bwMode="auto">
            <a:xfrm>
              <a:off x="3886200" y="3756029"/>
              <a:ext cx="1249232" cy="426525"/>
            </a:xfrm>
            <a:prstGeom prst="snip1Rect">
              <a:avLst>
                <a:gd name="adj" fmla="val 19928"/>
              </a:avLst>
            </a:prstGeom>
            <a:noFill/>
            <a:ln w="9525" cap="flat" cmpd="sng" algn="ctr">
              <a:noFill/>
              <a:prstDash val="solid"/>
            </a:ln>
            <a:effectLst/>
          </p:spPr>
          <p:txBody>
            <a:bodyPr wrap="none" tIns="0" rIns="0" bIns="0" anchor="ctr"/>
            <a:lstStyle/>
            <a:p>
              <a:pPr algn="ctr" eaLnBrk="1" fontAlgn="auto" hangingPunct="1">
                <a:spcBef>
                  <a:spcPts val="0"/>
                </a:spcBef>
                <a:spcAft>
                  <a:spcPts val="0"/>
                </a:spcAft>
                <a:defRPr/>
              </a:pPr>
              <a:r>
                <a:rPr lang="en-US" b="1" dirty="0" smtClean="0">
                  <a:solidFill>
                    <a:srgbClr val="000000"/>
                  </a:solidFill>
                  <a:latin typeface="Calibri"/>
                  <a:ea typeface="+mn-ea"/>
                </a:rPr>
                <a:t>File Shares</a:t>
              </a:r>
            </a:p>
          </p:txBody>
        </p:sp>
        <p:pic>
          <p:nvPicPr>
            <p:cNvPr id="7" name="Picture 2" descr="C:\Users\tathadas\Downloads\folder.png"/>
            <p:cNvPicPr>
              <a:picLocks noChangeAspect="1" noChangeArrowheads="1"/>
            </p:cNvPicPr>
            <p:nvPr/>
          </p:nvPicPr>
          <p:blipFill>
            <a:blip r:embed="rId2" cstate="print"/>
            <a:srcRect l="12366" t="22478" r="33706" b="14606"/>
            <a:stretch>
              <a:fillRect/>
            </a:stretch>
          </p:blipFill>
          <p:spPr bwMode="auto">
            <a:xfrm>
              <a:off x="4360344" y="3048004"/>
              <a:ext cx="579012" cy="501809"/>
            </a:xfrm>
            <a:prstGeom prst="rect">
              <a:avLst/>
            </a:prstGeom>
            <a:noFill/>
          </p:spPr>
        </p:pic>
        <p:pic>
          <p:nvPicPr>
            <p:cNvPr id="8" name="Picture 2" descr="C:\Users\tathadas\Downloads\folder.png"/>
            <p:cNvPicPr>
              <a:picLocks noChangeAspect="1" noChangeArrowheads="1"/>
            </p:cNvPicPr>
            <p:nvPr/>
          </p:nvPicPr>
          <p:blipFill>
            <a:blip r:embed="rId2" cstate="print"/>
            <a:srcRect l="12366" t="22478" r="33706" b="14606"/>
            <a:stretch>
              <a:fillRect/>
            </a:stretch>
          </p:blipFill>
          <p:spPr bwMode="auto">
            <a:xfrm>
              <a:off x="4264204" y="3147066"/>
              <a:ext cx="579012" cy="501809"/>
            </a:xfrm>
            <a:prstGeom prst="rect">
              <a:avLst/>
            </a:prstGeom>
            <a:noFill/>
          </p:spPr>
        </p:pic>
        <p:pic>
          <p:nvPicPr>
            <p:cNvPr id="9" name="Picture 2" descr="C:\Users\tathadas\Downloads\folder.png"/>
            <p:cNvPicPr>
              <a:picLocks noChangeAspect="1" noChangeArrowheads="1"/>
            </p:cNvPicPr>
            <p:nvPr/>
          </p:nvPicPr>
          <p:blipFill>
            <a:blip r:embed="rId2" cstate="print"/>
            <a:srcRect l="12366" t="22478" r="33706" b="14606"/>
            <a:stretch>
              <a:fillRect/>
            </a:stretch>
          </p:blipFill>
          <p:spPr bwMode="auto">
            <a:xfrm>
              <a:off x="4165889" y="3240284"/>
              <a:ext cx="579012" cy="501809"/>
            </a:xfrm>
            <a:prstGeom prst="rect">
              <a:avLst/>
            </a:prstGeom>
            <a:noFill/>
          </p:spPr>
        </p:pic>
      </p:grpSp>
      <p:pic>
        <p:nvPicPr>
          <p:cNvPr id="10" name="Picture 1" descr="C:\Program Files\Microsoft Office\MEDIA\CAGCAT10\j0292020.wmf"/>
          <p:cNvPicPr>
            <a:picLocks noChangeAspect="1" noChangeArrowheads="1"/>
          </p:cNvPicPr>
          <p:nvPr/>
        </p:nvPicPr>
        <p:blipFill>
          <a:blip r:embed="rId3" cstate="print"/>
          <a:srcRect/>
          <a:stretch>
            <a:fillRect/>
          </a:stretch>
        </p:blipFill>
        <p:spPr bwMode="auto">
          <a:xfrm>
            <a:off x="838200" y="1600200"/>
            <a:ext cx="914400" cy="867786"/>
          </a:xfrm>
          <a:prstGeom prst="rect">
            <a:avLst/>
          </a:prstGeom>
          <a:noFill/>
        </p:spPr>
      </p:pic>
      <p:pic>
        <p:nvPicPr>
          <p:cNvPr id="11" name="Picture 2" descr="C:\Users\tathadas\Downloads\folder.png"/>
          <p:cNvPicPr>
            <a:picLocks noChangeAspect="1" noChangeArrowheads="1"/>
          </p:cNvPicPr>
          <p:nvPr/>
        </p:nvPicPr>
        <p:blipFill>
          <a:blip r:embed="rId2" cstate="print"/>
          <a:srcRect l="12366" t="22478" r="33706" b="14606"/>
          <a:stretch>
            <a:fillRect/>
          </a:stretch>
        </p:blipFill>
        <p:spPr bwMode="auto">
          <a:xfrm>
            <a:off x="1143000" y="2590800"/>
            <a:ext cx="579012" cy="501809"/>
          </a:xfrm>
          <a:prstGeom prst="rect">
            <a:avLst/>
          </a:prstGeom>
          <a:noFill/>
        </p:spPr>
      </p:pic>
      <p:pic>
        <p:nvPicPr>
          <p:cNvPr id="185346" name="Picture 2" descr="C:\Program Files\Microsoft Office\MEDIA\CAGCAT10\j0195384.wmf"/>
          <p:cNvPicPr>
            <a:picLocks noChangeAspect="1" noChangeArrowheads="1"/>
          </p:cNvPicPr>
          <p:nvPr/>
        </p:nvPicPr>
        <p:blipFill>
          <a:blip r:embed="rId4" cstate="print"/>
          <a:srcRect/>
          <a:stretch>
            <a:fillRect/>
          </a:stretch>
        </p:blipFill>
        <p:spPr bwMode="auto">
          <a:xfrm>
            <a:off x="4419600" y="2209800"/>
            <a:ext cx="703262" cy="718185"/>
          </a:xfrm>
          <a:prstGeom prst="rect">
            <a:avLst/>
          </a:prstGeom>
          <a:noFill/>
        </p:spPr>
      </p:pic>
      <p:pic>
        <p:nvPicPr>
          <p:cNvPr id="14" name="Picture 1" descr="C:\Program Files\Microsoft Office\MEDIA\CAGCAT10\j0292020.wmf"/>
          <p:cNvPicPr>
            <a:picLocks noChangeAspect="1" noChangeArrowheads="1"/>
          </p:cNvPicPr>
          <p:nvPr/>
        </p:nvPicPr>
        <p:blipFill>
          <a:blip r:embed="rId3" cstate="print"/>
          <a:srcRect/>
          <a:stretch>
            <a:fillRect/>
          </a:stretch>
        </p:blipFill>
        <p:spPr bwMode="auto">
          <a:xfrm>
            <a:off x="2667000" y="4038600"/>
            <a:ext cx="914400" cy="867786"/>
          </a:xfrm>
          <a:prstGeom prst="rect">
            <a:avLst/>
          </a:prstGeom>
          <a:noFill/>
        </p:spPr>
      </p:pic>
      <p:pic>
        <p:nvPicPr>
          <p:cNvPr id="15" name="Picture 2" descr="C:\Users\tathadas\Downloads\folder.png"/>
          <p:cNvPicPr>
            <a:picLocks noChangeAspect="1" noChangeArrowheads="1"/>
          </p:cNvPicPr>
          <p:nvPr/>
        </p:nvPicPr>
        <p:blipFill>
          <a:blip r:embed="rId2" cstate="print"/>
          <a:srcRect l="12366" t="22478" r="33706" b="14606"/>
          <a:stretch>
            <a:fillRect/>
          </a:stretch>
        </p:blipFill>
        <p:spPr bwMode="auto">
          <a:xfrm>
            <a:off x="2971800" y="5029200"/>
            <a:ext cx="579012" cy="501809"/>
          </a:xfrm>
          <a:prstGeom prst="rect">
            <a:avLst/>
          </a:prstGeom>
          <a:noFill/>
        </p:spPr>
      </p:pic>
      <p:pic>
        <p:nvPicPr>
          <p:cNvPr id="16" name="Picture 1" descr="C:\Program Files\Microsoft Office\MEDIA\CAGCAT10\j0292020.wmf"/>
          <p:cNvPicPr>
            <a:picLocks noChangeAspect="1" noChangeArrowheads="1"/>
          </p:cNvPicPr>
          <p:nvPr/>
        </p:nvPicPr>
        <p:blipFill>
          <a:blip r:embed="rId3" cstate="print"/>
          <a:srcRect/>
          <a:stretch>
            <a:fillRect/>
          </a:stretch>
        </p:blipFill>
        <p:spPr bwMode="auto">
          <a:xfrm>
            <a:off x="6096000" y="1447800"/>
            <a:ext cx="914400" cy="867786"/>
          </a:xfrm>
          <a:prstGeom prst="rect">
            <a:avLst/>
          </a:prstGeom>
          <a:noFill/>
        </p:spPr>
      </p:pic>
      <p:pic>
        <p:nvPicPr>
          <p:cNvPr id="17" name="Picture 2" descr="C:\Users\tathadas\Downloads\folder.png"/>
          <p:cNvPicPr>
            <a:picLocks noChangeAspect="1" noChangeArrowheads="1"/>
          </p:cNvPicPr>
          <p:nvPr/>
        </p:nvPicPr>
        <p:blipFill>
          <a:blip r:embed="rId2" cstate="print"/>
          <a:srcRect l="12366" t="22478" r="33706" b="14606"/>
          <a:stretch>
            <a:fillRect/>
          </a:stretch>
        </p:blipFill>
        <p:spPr bwMode="auto">
          <a:xfrm>
            <a:off x="6400800" y="2438400"/>
            <a:ext cx="579012" cy="501809"/>
          </a:xfrm>
          <a:prstGeom prst="rect">
            <a:avLst/>
          </a:prstGeom>
          <a:noFill/>
        </p:spPr>
      </p:pic>
      <p:pic>
        <p:nvPicPr>
          <p:cNvPr id="18" name="Picture 1" descr="C:\Program Files\Microsoft Office\MEDIA\CAGCAT10\j0292020.wmf"/>
          <p:cNvPicPr>
            <a:picLocks noChangeAspect="1" noChangeArrowheads="1"/>
          </p:cNvPicPr>
          <p:nvPr/>
        </p:nvPicPr>
        <p:blipFill>
          <a:blip r:embed="rId3" cstate="print"/>
          <a:srcRect/>
          <a:stretch>
            <a:fillRect/>
          </a:stretch>
        </p:blipFill>
        <p:spPr bwMode="auto">
          <a:xfrm>
            <a:off x="5486400" y="3657600"/>
            <a:ext cx="914400" cy="867786"/>
          </a:xfrm>
          <a:prstGeom prst="rect">
            <a:avLst/>
          </a:prstGeom>
          <a:noFill/>
        </p:spPr>
      </p:pic>
      <p:pic>
        <p:nvPicPr>
          <p:cNvPr id="19" name="Picture 2" descr="C:\Users\tathadas\Downloads\folder.png"/>
          <p:cNvPicPr>
            <a:picLocks noChangeAspect="1" noChangeArrowheads="1"/>
          </p:cNvPicPr>
          <p:nvPr/>
        </p:nvPicPr>
        <p:blipFill>
          <a:blip r:embed="rId2" cstate="print"/>
          <a:srcRect l="12366" t="22478" r="33706" b="14606"/>
          <a:stretch>
            <a:fillRect/>
          </a:stretch>
        </p:blipFill>
        <p:spPr bwMode="auto">
          <a:xfrm>
            <a:off x="5791200" y="4648200"/>
            <a:ext cx="579012" cy="501809"/>
          </a:xfrm>
          <a:prstGeom prst="rect">
            <a:avLst/>
          </a:prstGeom>
          <a:noFill/>
        </p:spPr>
      </p:pic>
      <p:pic>
        <p:nvPicPr>
          <p:cNvPr id="21" name="Picture 20" descr="acspike_male_user_icon.png"/>
          <p:cNvPicPr>
            <a:picLocks noChangeAspect="1"/>
          </p:cNvPicPr>
          <p:nvPr/>
        </p:nvPicPr>
        <p:blipFill>
          <a:blip r:embed="rId5" cstate="print"/>
          <a:stretch>
            <a:fillRect/>
          </a:stretch>
        </p:blipFill>
        <p:spPr>
          <a:xfrm>
            <a:off x="2133600" y="1524000"/>
            <a:ext cx="607256" cy="646362"/>
          </a:xfrm>
          <a:prstGeom prst="rect">
            <a:avLst/>
          </a:prstGeom>
          <a:effectLst/>
        </p:spPr>
      </p:pic>
      <p:cxnSp>
        <p:nvCxnSpPr>
          <p:cNvPr id="24" name="Straight Arrow Connector 23"/>
          <p:cNvCxnSpPr/>
          <p:nvPr/>
        </p:nvCxnSpPr>
        <p:spPr>
          <a:xfrm rot="10800000" flipV="1">
            <a:off x="1752600" y="2286000"/>
            <a:ext cx="533400" cy="4572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533400" y="3124200"/>
            <a:ext cx="1869999" cy="369332"/>
          </a:xfrm>
          <a:prstGeom prst="rect">
            <a:avLst/>
          </a:prstGeom>
          <a:noFill/>
        </p:spPr>
        <p:txBody>
          <a:bodyPr wrap="none" rtlCol="0">
            <a:spAutoFit/>
          </a:bodyPr>
          <a:lstStyle/>
          <a:p>
            <a:r>
              <a:rPr lang="en-US" dirty="0" smtClean="0"/>
              <a:t>Human Resources</a:t>
            </a:r>
            <a:endParaRPr lang="en-US" dirty="0"/>
          </a:p>
        </p:txBody>
      </p:sp>
      <p:sp>
        <p:nvSpPr>
          <p:cNvPr id="26" name="TextBox 25"/>
          <p:cNvSpPr txBox="1"/>
          <p:nvPr/>
        </p:nvSpPr>
        <p:spPr>
          <a:xfrm>
            <a:off x="2743200" y="5562600"/>
            <a:ext cx="910827" cy="369332"/>
          </a:xfrm>
          <a:prstGeom prst="rect">
            <a:avLst/>
          </a:prstGeom>
          <a:noFill/>
        </p:spPr>
        <p:txBody>
          <a:bodyPr wrap="none" rtlCol="0">
            <a:spAutoFit/>
          </a:bodyPr>
          <a:lstStyle/>
          <a:p>
            <a:r>
              <a:rPr lang="en-US" dirty="0" smtClean="0"/>
              <a:t>Finance</a:t>
            </a:r>
            <a:endParaRPr lang="en-US" dirty="0"/>
          </a:p>
        </p:txBody>
      </p:sp>
      <p:sp>
        <p:nvSpPr>
          <p:cNvPr id="27" name="TextBox 26"/>
          <p:cNvSpPr txBox="1"/>
          <p:nvPr/>
        </p:nvSpPr>
        <p:spPr>
          <a:xfrm>
            <a:off x="5638800" y="5181600"/>
            <a:ext cx="986360" cy="369332"/>
          </a:xfrm>
          <a:prstGeom prst="rect">
            <a:avLst/>
          </a:prstGeom>
          <a:noFill/>
        </p:spPr>
        <p:txBody>
          <a:bodyPr wrap="none" rtlCol="0">
            <a:spAutoFit/>
          </a:bodyPr>
          <a:lstStyle/>
          <a:p>
            <a:r>
              <a:rPr lang="en-US" dirty="0" smtClean="0"/>
              <a:t>Facilities</a:t>
            </a:r>
            <a:endParaRPr lang="en-US" dirty="0"/>
          </a:p>
        </p:txBody>
      </p:sp>
      <p:sp>
        <p:nvSpPr>
          <p:cNvPr id="28" name="TextBox 27"/>
          <p:cNvSpPr txBox="1"/>
          <p:nvPr/>
        </p:nvSpPr>
        <p:spPr>
          <a:xfrm>
            <a:off x="6248400" y="2895600"/>
            <a:ext cx="1157689" cy="369332"/>
          </a:xfrm>
          <a:prstGeom prst="rect">
            <a:avLst/>
          </a:prstGeom>
          <a:noFill/>
        </p:spPr>
        <p:txBody>
          <a:bodyPr wrap="none" rtlCol="0">
            <a:spAutoFit/>
          </a:bodyPr>
          <a:lstStyle/>
          <a:p>
            <a:r>
              <a:rPr lang="en-US" dirty="0" smtClean="0"/>
              <a:t>IT Support</a:t>
            </a:r>
            <a:endParaRPr lang="en-US" dirty="0"/>
          </a:p>
        </p:txBody>
      </p:sp>
      <p:cxnSp>
        <p:nvCxnSpPr>
          <p:cNvPr id="29" name="Straight Arrow Connector 28"/>
          <p:cNvCxnSpPr/>
          <p:nvPr/>
        </p:nvCxnSpPr>
        <p:spPr>
          <a:xfrm rot="5400000">
            <a:off x="3390900" y="4838700"/>
            <a:ext cx="685800" cy="3048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grpSp>
        <p:nvGrpSpPr>
          <p:cNvPr id="4" name="Group 55"/>
          <p:cNvGrpSpPr/>
          <p:nvPr/>
        </p:nvGrpSpPr>
        <p:grpSpPr>
          <a:xfrm>
            <a:off x="5257800" y="1371600"/>
            <a:ext cx="1143001" cy="1317704"/>
            <a:chOff x="5257800" y="1371600"/>
            <a:chExt cx="1143001" cy="1317704"/>
          </a:xfrm>
        </p:grpSpPr>
        <p:pic>
          <p:nvPicPr>
            <p:cNvPr id="34" name="Picture 33" descr="acspike_male_user_icon.png"/>
            <p:cNvPicPr>
              <a:picLocks noChangeAspect="1"/>
            </p:cNvPicPr>
            <p:nvPr/>
          </p:nvPicPr>
          <p:blipFill>
            <a:blip r:embed="rId5" cstate="print"/>
            <a:stretch>
              <a:fillRect/>
            </a:stretch>
          </p:blipFill>
          <p:spPr>
            <a:xfrm>
              <a:off x="5257800" y="1371600"/>
              <a:ext cx="607256" cy="646362"/>
            </a:xfrm>
            <a:prstGeom prst="rect">
              <a:avLst/>
            </a:prstGeom>
            <a:ln w="28575">
              <a:noFill/>
            </a:ln>
            <a:effectLst/>
          </p:spPr>
        </p:pic>
        <p:cxnSp>
          <p:nvCxnSpPr>
            <p:cNvPr id="35" name="Straight Arrow Connector 34"/>
            <p:cNvCxnSpPr>
              <a:stCxn id="34" idx="2"/>
              <a:endCxn id="17" idx="1"/>
            </p:cNvCxnSpPr>
            <p:nvPr/>
          </p:nvCxnSpPr>
          <p:spPr>
            <a:xfrm rot="16200000" flipH="1">
              <a:off x="5645443" y="1933947"/>
              <a:ext cx="671343" cy="83937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grpSp>
      <p:cxnSp>
        <p:nvCxnSpPr>
          <p:cNvPr id="37" name="Straight Arrow Connector 36"/>
          <p:cNvCxnSpPr/>
          <p:nvPr/>
        </p:nvCxnSpPr>
        <p:spPr>
          <a:xfrm rot="10800000" flipV="1">
            <a:off x="1828800" y="2057400"/>
            <a:ext cx="3657600" cy="8382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pic>
        <p:nvPicPr>
          <p:cNvPr id="39" name="Picture 38" descr="dagobert83_female_user_icon.png"/>
          <p:cNvPicPr>
            <a:picLocks noChangeAspect="1"/>
          </p:cNvPicPr>
          <p:nvPr/>
        </p:nvPicPr>
        <p:blipFill>
          <a:blip r:embed="rId6" cstate="print"/>
          <a:stretch>
            <a:fillRect/>
          </a:stretch>
        </p:blipFill>
        <p:spPr>
          <a:xfrm>
            <a:off x="4495800" y="4953000"/>
            <a:ext cx="659047" cy="609600"/>
          </a:xfrm>
          <a:prstGeom prst="rect">
            <a:avLst/>
          </a:prstGeom>
          <a:effectLst/>
        </p:spPr>
      </p:pic>
      <p:cxnSp>
        <p:nvCxnSpPr>
          <p:cNvPr id="40" name="Straight Arrow Connector 39"/>
          <p:cNvCxnSpPr>
            <a:endCxn id="19" idx="1"/>
          </p:cNvCxnSpPr>
          <p:nvPr/>
        </p:nvCxnSpPr>
        <p:spPr>
          <a:xfrm flipV="1">
            <a:off x="5105400" y="4899105"/>
            <a:ext cx="685800" cy="282495"/>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rot="10800000" flipV="1">
            <a:off x="3581400" y="5257800"/>
            <a:ext cx="762000" cy="762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pic>
        <p:nvPicPr>
          <p:cNvPr id="46" name="Picture 45" descr="dagobert83_female_user_icon.png"/>
          <p:cNvPicPr>
            <a:picLocks noChangeAspect="1"/>
          </p:cNvPicPr>
          <p:nvPr/>
        </p:nvPicPr>
        <p:blipFill>
          <a:blip r:embed="rId6" cstate="print"/>
          <a:stretch>
            <a:fillRect/>
          </a:stretch>
        </p:blipFill>
        <p:spPr>
          <a:xfrm>
            <a:off x="1676400" y="3581400"/>
            <a:ext cx="659047" cy="609600"/>
          </a:xfrm>
          <a:prstGeom prst="rect">
            <a:avLst/>
          </a:prstGeom>
          <a:effectLst/>
        </p:spPr>
      </p:pic>
      <p:cxnSp>
        <p:nvCxnSpPr>
          <p:cNvPr id="47" name="Straight Arrow Connector 46"/>
          <p:cNvCxnSpPr>
            <a:stCxn id="46" idx="2"/>
          </p:cNvCxnSpPr>
          <p:nvPr/>
        </p:nvCxnSpPr>
        <p:spPr>
          <a:xfrm rot="16200000" flipH="1">
            <a:off x="1917362" y="4279562"/>
            <a:ext cx="990600" cy="81347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endCxn id="17" idx="1"/>
          </p:cNvCxnSpPr>
          <p:nvPr/>
        </p:nvCxnSpPr>
        <p:spPr>
          <a:xfrm flipV="1">
            <a:off x="5791200" y="2689305"/>
            <a:ext cx="609600" cy="130095"/>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rot="10800000">
            <a:off x="1905000" y="2895600"/>
            <a:ext cx="1752600" cy="13716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pic>
        <p:nvPicPr>
          <p:cNvPr id="61" name="Picture 60" descr="acspike_male_user_icon.png"/>
          <p:cNvPicPr>
            <a:picLocks noChangeAspect="1"/>
          </p:cNvPicPr>
          <p:nvPr/>
        </p:nvPicPr>
        <p:blipFill>
          <a:blip r:embed="rId5" cstate="print"/>
          <a:stretch>
            <a:fillRect/>
          </a:stretch>
        </p:blipFill>
        <p:spPr>
          <a:xfrm>
            <a:off x="3657600" y="1143000"/>
            <a:ext cx="607256" cy="646362"/>
          </a:xfrm>
          <a:prstGeom prst="rect">
            <a:avLst/>
          </a:prstGeom>
          <a:effectLst/>
        </p:spPr>
      </p:pic>
      <p:cxnSp>
        <p:nvCxnSpPr>
          <p:cNvPr id="62" name="Straight Arrow Connector 61"/>
          <p:cNvCxnSpPr/>
          <p:nvPr/>
        </p:nvCxnSpPr>
        <p:spPr>
          <a:xfrm rot="10800000" flipV="1">
            <a:off x="1828800" y="1600200"/>
            <a:ext cx="1828800" cy="9906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a:stCxn id="61" idx="2"/>
          </p:cNvCxnSpPr>
          <p:nvPr/>
        </p:nvCxnSpPr>
        <p:spPr>
          <a:xfrm rot="5400000">
            <a:off x="2075195" y="3066967"/>
            <a:ext cx="3163638" cy="60842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pic>
        <p:nvPicPr>
          <p:cNvPr id="66" name="Picture 2" descr="C:\Users\tathadas\Downloads\folder.png"/>
          <p:cNvPicPr>
            <a:picLocks noChangeAspect="1" noChangeArrowheads="1"/>
          </p:cNvPicPr>
          <p:nvPr/>
        </p:nvPicPr>
        <p:blipFill>
          <a:blip r:embed="rId2" cstate="print"/>
          <a:srcRect l="12366" t="22478" r="33706" b="14606"/>
          <a:stretch>
            <a:fillRect/>
          </a:stretch>
        </p:blipFill>
        <p:spPr bwMode="auto">
          <a:xfrm>
            <a:off x="914400" y="3733800"/>
            <a:ext cx="579012" cy="501809"/>
          </a:xfrm>
          <a:prstGeom prst="rect">
            <a:avLst/>
          </a:prstGeom>
          <a:noFill/>
        </p:spPr>
      </p:pic>
      <p:pic>
        <p:nvPicPr>
          <p:cNvPr id="67" name="Picture 2" descr="C:\Users\tathadas\Downloads\folder.png"/>
          <p:cNvPicPr>
            <a:picLocks noChangeAspect="1" noChangeArrowheads="1"/>
          </p:cNvPicPr>
          <p:nvPr/>
        </p:nvPicPr>
        <p:blipFill>
          <a:blip r:embed="rId2" cstate="print"/>
          <a:srcRect l="12366" t="22478" r="33706" b="14606"/>
          <a:stretch>
            <a:fillRect/>
          </a:stretch>
        </p:blipFill>
        <p:spPr bwMode="auto">
          <a:xfrm>
            <a:off x="6705600" y="3581400"/>
            <a:ext cx="579012" cy="501809"/>
          </a:xfrm>
          <a:prstGeom prst="rect">
            <a:avLst/>
          </a:prstGeom>
          <a:noFill/>
        </p:spPr>
      </p:pic>
      <p:pic>
        <p:nvPicPr>
          <p:cNvPr id="68" name="Picture 2" descr="C:\Users\tathadas\Downloads\folder.png"/>
          <p:cNvPicPr>
            <a:picLocks noChangeAspect="1" noChangeArrowheads="1"/>
          </p:cNvPicPr>
          <p:nvPr/>
        </p:nvPicPr>
        <p:blipFill>
          <a:blip r:embed="rId2" cstate="print"/>
          <a:srcRect l="12366" t="22478" r="33706" b="14606"/>
          <a:stretch>
            <a:fillRect/>
          </a:stretch>
        </p:blipFill>
        <p:spPr bwMode="auto">
          <a:xfrm>
            <a:off x="1752600" y="4724400"/>
            <a:ext cx="579012" cy="501809"/>
          </a:xfrm>
          <a:prstGeom prst="rect">
            <a:avLst/>
          </a:prstGeom>
          <a:noFill/>
        </p:spPr>
      </p:pic>
      <p:cxnSp>
        <p:nvCxnSpPr>
          <p:cNvPr id="69" name="Straight Arrow Connector 68"/>
          <p:cNvCxnSpPr/>
          <p:nvPr/>
        </p:nvCxnSpPr>
        <p:spPr>
          <a:xfrm rot="5400000">
            <a:off x="3505200" y="3048000"/>
            <a:ext cx="2057401" cy="19050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pic>
        <p:nvPicPr>
          <p:cNvPr id="71" name="Picture 70" descr="dagobert83_female_user_icon.png"/>
          <p:cNvPicPr>
            <a:picLocks noChangeAspect="1"/>
          </p:cNvPicPr>
          <p:nvPr/>
        </p:nvPicPr>
        <p:blipFill>
          <a:blip r:embed="rId6" cstate="print"/>
          <a:stretch>
            <a:fillRect/>
          </a:stretch>
        </p:blipFill>
        <p:spPr>
          <a:xfrm>
            <a:off x="7391400" y="2514600"/>
            <a:ext cx="659047" cy="609600"/>
          </a:xfrm>
          <a:prstGeom prst="rect">
            <a:avLst/>
          </a:prstGeom>
          <a:effectLst/>
        </p:spPr>
      </p:pic>
      <p:pic>
        <p:nvPicPr>
          <p:cNvPr id="72" name="Picture 71" descr="acspike_male_user_icon.png"/>
          <p:cNvPicPr>
            <a:picLocks noChangeAspect="1"/>
          </p:cNvPicPr>
          <p:nvPr/>
        </p:nvPicPr>
        <p:blipFill>
          <a:blip r:embed="rId5" cstate="print"/>
          <a:stretch>
            <a:fillRect/>
          </a:stretch>
        </p:blipFill>
        <p:spPr>
          <a:xfrm>
            <a:off x="609600" y="4419600"/>
            <a:ext cx="607256" cy="646362"/>
          </a:xfrm>
          <a:prstGeom prst="rect">
            <a:avLst/>
          </a:prstGeom>
          <a:effectLst/>
        </p:spPr>
      </p:pic>
      <p:cxnSp>
        <p:nvCxnSpPr>
          <p:cNvPr id="74" name="Straight Arrow Connector 73"/>
          <p:cNvCxnSpPr>
            <a:endCxn id="66" idx="2"/>
          </p:cNvCxnSpPr>
          <p:nvPr/>
        </p:nvCxnSpPr>
        <p:spPr>
          <a:xfrm rot="5400000" flipH="1" flipV="1">
            <a:off x="967158" y="4411452"/>
            <a:ext cx="412591" cy="6090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a:stCxn id="72" idx="3"/>
          </p:cNvCxnSpPr>
          <p:nvPr/>
        </p:nvCxnSpPr>
        <p:spPr>
          <a:xfrm flipV="1">
            <a:off x="1216856" y="3810000"/>
            <a:ext cx="5336344" cy="93278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rot="10800000" flipV="1">
            <a:off x="7315200" y="3200400"/>
            <a:ext cx="457200" cy="3810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rot="10800000" flipV="1">
            <a:off x="2133600" y="3200400"/>
            <a:ext cx="5410200" cy="15240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rot="10800000">
            <a:off x="2057400" y="2971800"/>
            <a:ext cx="5334000" cy="1524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0" presetClass="path" presetSubtype="0" accel="50000" decel="50000" fill="hold" nodeType="clickEffect">
                                  <p:stCondLst>
                                    <p:cond delay="0"/>
                                  </p:stCondLst>
                                  <p:childTnLst>
                                    <p:animMotion origin="layout" path="M 0.00018 -0.00254 C 0.06598 0.0213 0.13177 0.0456 0.15764 0.10996 C 0.18368 0.17454 0.16927 0.27894 0.15504 0.3838 " pathEditMode="relative" rAng="0" ptsTypes="aaA">
                                      <p:cBhvr>
                                        <p:cTn id="14" dur="2000" fill="hold"/>
                                        <p:tgtEl>
                                          <p:spTgt spid="21"/>
                                        </p:tgtEl>
                                        <p:attrNameLst>
                                          <p:attrName>ppt_x</p:attrName>
                                          <p:attrName>ppt_y</p:attrName>
                                        </p:attrNameLst>
                                      </p:cBhvr>
                                      <p:rCtr x="92" y="193"/>
                                    </p:animMotion>
                                  </p:childTnLst>
                                </p:cTn>
                              </p:par>
                            </p:childTnLst>
                          </p:cTn>
                        </p:par>
                        <p:par>
                          <p:cTn id="15" fill="hold">
                            <p:stCondLst>
                              <p:cond delay="2000"/>
                            </p:stCondLst>
                            <p:childTnLst>
                              <p:par>
                                <p:cTn id="16" presetID="1" presetClass="exit" presetSubtype="0" fill="hold" nodeType="afterEffect">
                                  <p:stCondLst>
                                    <p:cond delay="0"/>
                                  </p:stCondLst>
                                  <p:childTnLst>
                                    <p:set>
                                      <p:cBhvr>
                                        <p:cTn id="17" dur="1" fill="hold">
                                          <p:stCondLst>
                                            <p:cond delay="0"/>
                                          </p:stCondLst>
                                        </p:cTn>
                                        <p:tgtEl>
                                          <p:spTgt spid="24"/>
                                        </p:tgtEl>
                                        <p:attrNameLst>
                                          <p:attrName>style.visibility</p:attrName>
                                        </p:attrNameLst>
                                      </p:cBhvr>
                                      <p:to>
                                        <p:strVal val="hidden"/>
                                      </p:to>
                                    </p:set>
                                  </p:childTnLst>
                                </p:cTn>
                              </p:par>
                            </p:childTnLst>
                          </p:cTn>
                        </p:par>
                        <p:par>
                          <p:cTn id="18" fill="hold">
                            <p:stCondLst>
                              <p:cond delay="2000"/>
                            </p:stCondLst>
                            <p:childTnLst>
                              <p:par>
                                <p:cTn id="19" presetID="1" presetClass="entr" presetSubtype="0" fill="hold" nodeType="afterEffect">
                                  <p:stCondLst>
                                    <p:cond delay="0"/>
                                  </p:stCondLst>
                                  <p:childTnLst>
                                    <p:set>
                                      <p:cBhvr>
                                        <p:cTn id="20" dur="1" fill="hold">
                                          <p:stCondLst>
                                            <p:cond delay="0"/>
                                          </p:stCondLst>
                                        </p:cTn>
                                        <p:tgtEl>
                                          <p:spTgt spid="29"/>
                                        </p:tgtEl>
                                        <p:attrNameLst>
                                          <p:attrName>style.visibility</p:attrName>
                                        </p:attrNameLst>
                                      </p:cBhvr>
                                      <p:to>
                                        <p:strVal val="visible"/>
                                      </p:to>
                                    </p:set>
                                  </p:childTnLst>
                                </p:cTn>
                              </p:par>
                            </p:childTnLst>
                          </p:cTn>
                        </p:par>
                        <p:par>
                          <p:cTn id="21" fill="hold">
                            <p:stCondLst>
                              <p:cond delay="2000"/>
                            </p:stCondLst>
                            <p:childTnLst>
                              <p:par>
                                <p:cTn id="22" presetID="1" presetClass="entr" presetSubtype="0" fill="hold" nodeType="afterEffect">
                                  <p:stCondLst>
                                    <p:cond delay="0"/>
                                  </p:stCondLst>
                                  <p:childTnLst>
                                    <p:set>
                                      <p:cBhvr>
                                        <p:cTn id="23" dur="1" fill="hold">
                                          <p:stCondLst>
                                            <p:cond delay="0"/>
                                          </p:stCondLst>
                                        </p:cTn>
                                        <p:tgtEl>
                                          <p:spTgt spid="57"/>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46"/>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47"/>
                                        </p:tgtEl>
                                        <p:attrNameLst>
                                          <p:attrName>style.visibility</p:attrName>
                                        </p:attrNameLst>
                                      </p:cBhvr>
                                      <p:to>
                                        <p:strVal val="visible"/>
                                      </p:to>
                                    </p:set>
                                  </p:childTnLst>
                                </p:cTn>
                              </p:par>
                            </p:childTnLst>
                          </p:cTn>
                        </p:par>
                        <p:par>
                          <p:cTn id="30" fill="hold">
                            <p:stCondLst>
                              <p:cond delay="0"/>
                            </p:stCondLst>
                            <p:childTnLst>
                              <p:par>
                                <p:cTn id="31" presetID="0" presetClass="path" presetSubtype="0" accel="50000" decel="50000" fill="hold" nodeType="afterEffect">
                                  <p:stCondLst>
                                    <p:cond delay="500"/>
                                  </p:stCondLst>
                                  <p:childTnLst>
                                    <p:animMotion origin="layout" path="M -8.33333E-7 1.11111E-6 C 0.11563 0.03704 0.2316 0.07454 0.30052 0.04143 C 0.36945 0.00856 0.39167 -0.09398 0.41406 -0.19653 " pathEditMode="relative" rAng="0" ptsTypes="aaA">
                                      <p:cBhvr>
                                        <p:cTn id="32" dur="2000" fill="hold"/>
                                        <p:tgtEl>
                                          <p:spTgt spid="46"/>
                                        </p:tgtEl>
                                        <p:attrNameLst>
                                          <p:attrName>ppt_x</p:attrName>
                                          <p:attrName>ppt_y</p:attrName>
                                        </p:attrNameLst>
                                      </p:cBhvr>
                                      <p:rCtr x="207" y="-61"/>
                                    </p:animMotion>
                                  </p:childTnLst>
                                </p:cTn>
                              </p:par>
                            </p:childTnLst>
                          </p:cTn>
                        </p:par>
                        <p:par>
                          <p:cTn id="33" fill="hold">
                            <p:stCondLst>
                              <p:cond delay="2500"/>
                            </p:stCondLst>
                            <p:childTnLst>
                              <p:par>
                                <p:cTn id="34" presetID="1" presetClass="entr" presetSubtype="0" fill="hold" nodeType="afterEffect">
                                  <p:stCondLst>
                                    <p:cond delay="0"/>
                                  </p:stCondLst>
                                  <p:childTnLst>
                                    <p:set>
                                      <p:cBhvr>
                                        <p:cTn id="35" dur="1" fill="hold">
                                          <p:stCondLst>
                                            <p:cond delay="0"/>
                                          </p:stCondLst>
                                        </p:cTn>
                                        <p:tgtEl>
                                          <p:spTgt spid="69"/>
                                        </p:tgtEl>
                                        <p:attrNameLst>
                                          <p:attrName>style.visibility</p:attrName>
                                        </p:attrNameLst>
                                      </p:cBhvr>
                                      <p:to>
                                        <p:strVal val="visible"/>
                                      </p:to>
                                    </p:set>
                                  </p:childTnLst>
                                </p:cTn>
                              </p:par>
                            </p:childTnLst>
                          </p:cTn>
                        </p:par>
                        <p:par>
                          <p:cTn id="36" fill="hold">
                            <p:stCondLst>
                              <p:cond delay="2500"/>
                            </p:stCondLst>
                            <p:childTnLst>
                              <p:par>
                                <p:cTn id="37" presetID="1" presetClass="exit" presetSubtype="0" fill="hold" nodeType="afterEffect">
                                  <p:stCondLst>
                                    <p:cond delay="0"/>
                                  </p:stCondLst>
                                  <p:childTnLst>
                                    <p:set>
                                      <p:cBhvr>
                                        <p:cTn id="38" dur="1" fill="hold">
                                          <p:stCondLst>
                                            <p:cond delay="0"/>
                                          </p:stCondLst>
                                        </p:cTn>
                                        <p:tgtEl>
                                          <p:spTgt spid="47"/>
                                        </p:tgtEl>
                                        <p:attrNameLst>
                                          <p:attrName>style.visibility</p:attrName>
                                        </p:attrNameLst>
                                      </p:cBhvr>
                                      <p:to>
                                        <p:strVal val="hidden"/>
                                      </p:to>
                                    </p:set>
                                  </p:childTnLst>
                                </p:cTn>
                              </p:par>
                            </p:childTnLst>
                          </p:cTn>
                        </p:par>
                        <p:par>
                          <p:cTn id="39" fill="hold">
                            <p:stCondLst>
                              <p:cond delay="2500"/>
                            </p:stCondLst>
                            <p:childTnLst>
                              <p:par>
                                <p:cTn id="40" presetID="1" presetClass="entr" presetSubtype="0" fill="hold" nodeType="afterEffect">
                                  <p:stCondLst>
                                    <p:cond delay="0"/>
                                  </p:stCondLst>
                                  <p:childTnLst>
                                    <p:set>
                                      <p:cBhvr>
                                        <p:cTn id="41" dur="1" fill="hold">
                                          <p:stCondLst>
                                            <p:cond delay="0"/>
                                          </p:stCondLst>
                                        </p:cTn>
                                        <p:tgtEl>
                                          <p:spTgt spid="49"/>
                                        </p:tgtEl>
                                        <p:attrNameLst>
                                          <p:attrName>style.visibility</p:attrName>
                                        </p:attrNameLst>
                                      </p:cBhvr>
                                      <p:to>
                                        <p:strVal val="visible"/>
                                      </p:to>
                                    </p:set>
                                  </p:childTnLst>
                                </p:cTn>
                              </p:par>
                            </p:childTnLst>
                          </p:cTn>
                        </p:par>
                        <p:par>
                          <p:cTn id="42" fill="hold">
                            <p:stCondLst>
                              <p:cond delay="2500"/>
                            </p:stCondLst>
                            <p:childTnLst>
                              <p:par>
                                <p:cTn id="43" presetID="1" presetClass="entr" presetSubtype="0" fill="hold" nodeType="afterEffect">
                                  <p:stCondLst>
                                    <p:cond delay="500"/>
                                  </p:stCondLst>
                                  <p:childTnLst>
                                    <p:set>
                                      <p:cBhvr>
                                        <p:cTn id="44" dur="1" fill="hold">
                                          <p:stCondLst>
                                            <p:cond delay="0"/>
                                          </p:stCondLst>
                                        </p:cTn>
                                        <p:tgtEl>
                                          <p:spTgt spid="61"/>
                                        </p:tgtEl>
                                        <p:attrNameLst>
                                          <p:attrName>style.visibility</p:attrName>
                                        </p:attrNameLst>
                                      </p:cBhvr>
                                      <p:to>
                                        <p:strVal val="visible"/>
                                      </p:to>
                                    </p:set>
                                  </p:childTnLst>
                                </p:cTn>
                              </p:par>
                            </p:childTnLst>
                          </p:cTn>
                        </p:par>
                        <p:par>
                          <p:cTn id="45" fill="hold">
                            <p:stCondLst>
                              <p:cond delay="3000"/>
                            </p:stCondLst>
                            <p:childTnLst>
                              <p:par>
                                <p:cTn id="46" presetID="1" presetClass="entr" presetSubtype="0" fill="hold" nodeType="afterEffect">
                                  <p:stCondLst>
                                    <p:cond delay="0"/>
                                  </p:stCondLst>
                                  <p:childTnLst>
                                    <p:set>
                                      <p:cBhvr>
                                        <p:cTn id="47" dur="1" fill="hold">
                                          <p:stCondLst>
                                            <p:cond delay="0"/>
                                          </p:stCondLst>
                                        </p:cTn>
                                        <p:tgtEl>
                                          <p:spTgt spid="64"/>
                                        </p:tgtEl>
                                        <p:attrNameLst>
                                          <p:attrName>style.visibility</p:attrName>
                                        </p:attrNameLst>
                                      </p:cBhvr>
                                      <p:to>
                                        <p:strVal val="visible"/>
                                      </p:to>
                                    </p:set>
                                  </p:childTnLst>
                                </p:cTn>
                              </p:par>
                            </p:childTnLst>
                          </p:cTn>
                        </p:par>
                        <p:par>
                          <p:cTn id="48" fill="hold">
                            <p:stCondLst>
                              <p:cond delay="3000"/>
                            </p:stCondLst>
                            <p:childTnLst>
                              <p:par>
                                <p:cTn id="49" presetID="1" presetClass="entr" presetSubtype="0" fill="hold" nodeType="afterEffect">
                                  <p:stCondLst>
                                    <p:cond delay="0"/>
                                  </p:stCondLst>
                                  <p:childTnLst>
                                    <p:set>
                                      <p:cBhvr>
                                        <p:cTn id="50" dur="1" fill="hold">
                                          <p:stCondLst>
                                            <p:cond delay="0"/>
                                          </p:stCondLst>
                                        </p:cTn>
                                        <p:tgtEl>
                                          <p:spTgt spid="4"/>
                                        </p:tgtEl>
                                        <p:attrNameLst>
                                          <p:attrName>style.visibility</p:attrName>
                                        </p:attrNameLst>
                                      </p:cBhvr>
                                      <p:to>
                                        <p:strVal val="visible"/>
                                      </p:to>
                                    </p:set>
                                  </p:childTnLst>
                                </p:cTn>
                              </p:par>
                            </p:childTnLst>
                          </p:cTn>
                        </p:par>
                        <p:par>
                          <p:cTn id="51" fill="hold">
                            <p:stCondLst>
                              <p:cond delay="3000"/>
                            </p:stCondLst>
                            <p:childTnLst>
                              <p:par>
                                <p:cTn id="52" presetID="1" presetClass="entr" presetSubtype="0" fill="hold" nodeType="afterEffect">
                                  <p:stCondLst>
                                    <p:cond delay="500"/>
                                  </p:stCondLst>
                                  <p:childTnLst>
                                    <p:set>
                                      <p:cBhvr>
                                        <p:cTn id="53" dur="1" fill="hold">
                                          <p:stCondLst>
                                            <p:cond delay="0"/>
                                          </p:stCondLst>
                                        </p:cTn>
                                        <p:tgtEl>
                                          <p:spTgt spid="39"/>
                                        </p:tgtEl>
                                        <p:attrNameLst>
                                          <p:attrName>style.visibility</p:attrName>
                                        </p:attrNameLst>
                                      </p:cBhvr>
                                      <p:to>
                                        <p:strVal val="visible"/>
                                      </p:to>
                                    </p:set>
                                  </p:childTnLst>
                                </p:cTn>
                              </p:par>
                            </p:childTnLst>
                          </p:cTn>
                        </p:par>
                        <p:par>
                          <p:cTn id="54" fill="hold">
                            <p:stCondLst>
                              <p:cond delay="3500"/>
                            </p:stCondLst>
                            <p:childTnLst>
                              <p:par>
                                <p:cTn id="55" presetID="1" presetClass="entr" presetSubtype="0" fill="hold" nodeType="afterEffect">
                                  <p:stCondLst>
                                    <p:cond delay="0"/>
                                  </p:stCondLst>
                                  <p:childTnLst>
                                    <p:set>
                                      <p:cBhvr>
                                        <p:cTn id="56" dur="1" fill="hold">
                                          <p:stCondLst>
                                            <p:cond delay="0"/>
                                          </p:stCondLst>
                                        </p:cTn>
                                        <p:tgtEl>
                                          <p:spTgt spid="62"/>
                                        </p:tgtEl>
                                        <p:attrNameLst>
                                          <p:attrName>style.visibility</p:attrName>
                                        </p:attrNameLst>
                                      </p:cBhvr>
                                      <p:to>
                                        <p:strVal val="visible"/>
                                      </p:to>
                                    </p:set>
                                  </p:childTnLst>
                                </p:cTn>
                              </p:par>
                            </p:childTnLst>
                          </p:cTn>
                        </p:par>
                        <p:par>
                          <p:cTn id="57" fill="hold">
                            <p:stCondLst>
                              <p:cond delay="3500"/>
                            </p:stCondLst>
                            <p:childTnLst>
                              <p:par>
                                <p:cTn id="58" presetID="1" presetClass="entr" presetSubtype="0" fill="hold" nodeType="afterEffect">
                                  <p:stCondLst>
                                    <p:cond delay="0"/>
                                  </p:stCondLst>
                                  <p:childTnLst>
                                    <p:set>
                                      <p:cBhvr>
                                        <p:cTn id="59" dur="1" fill="hold">
                                          <p:stCondLst>
                                            <p:cond delay="0"/>
                                          </p:stCondLst>
                                        </p:cTn>
                                        <p:tgtEl>
                                          <p:spTgt spid="42"/>
                                        </p:tgtEl>
                                        <p:attrNameLst>
                                          <p:attrName>style.visibility</p:attrName>
                                        </p:attrNameLst>
                                      </p:cBhvr>
                                      <p:to>
                                        <p:strVal val="visible"/>
                                      </p:to>
                                    </p:set>
                                  </p:childTnLst>
                                </p:cTn>
                              </p:par>
                              <p:par>
                                <p:cTn id="60" presetID="1" presetClass="entr" presetSubtype="0" fill="hold" nodeType="withEffect">
                                  <p:stCondLst>
                                    <p:cond delay="0"/>
                                  </p:stCondLst>
                                  <p:childTnLst>
                                    <p:set>
                                      <p:cBhvr>
                                        <p:cTn id="61" dur="1" fill="hold">
                                          <p:stCondLst>
                                            <p:cond delay="0"/>
                                          </p:stCondLst>
                                        </p:cTn>
                                        <p:tgtEl>
                                          <p:spTgt spid="40"/>
                                        </p:tgtEl>
                                        <p:attrNameLst>
                                          <p:attrName>style.visibility</p:attrName>
                                        </p:attrNameLst>
                                      </p:cBhvr>
                                      <p:to>
                                        <p:strVal val="visible"/>
                                      </p:to>
                                    </p:set>
                                  </p:childTnLst>
                                </p:cTn>
                              </p:par>
                              <p:par>
                                <p:cTn id="62" presetID="1" presetClass="entr" presetSubtype="0" fill="hold" nodeType="withEffect">
                                  <p:stCondLst>
                                    <p:cond delay="0"/>
                                  </p:stCondLst>
                                  <p:childTnLst>
                                    <p:set>
                                      <p:cBhvr>
                                        <p:cTn id="63" dur="1" fill="hold">
                                          <p:stCondLst>
                                            <p:cond delay="0"/>
                                          </p:stCondLst>
                                        </p:cTn>
                                        <p:tgtEl>
                                          <p:spTgt spid="37"/>
                                        </p:tgtEl>
                                        <p:attrNameLst>
                                          <p:attrName>style.visibility</p:attrName>
                                        </p:attrNameLst>
                                      </p:cBhvr>
                                      <p:to>
                                        <p:strVal val="visible"/>
                                      </p:to>
                                    </p:set>
                                  </p:childTnLst>
                                </p:cTn>
                              </p:par>
                              <p:par>
                                <p:cTn id="64" presetID="1" presetClass="entr" presetSubtype="0" fill="hold" nodeType="withEffect">
                                  <p:stCondLst>
                                    <p:cond delay="0"/>
                                  </p:stCondLst>
                                  <p:childTnLst>
                                    <p:set>
                                      <p:cBhvr>
                                        <p:cTn id="65" dur="1" fill="hold">
                                          <p:stCondLst>
                                            <p:cond delay="0"/>
                                          </p:stCondLst>
                                        </p:cTn>
                                        <p:tgtEl>
                                          <p:spTgt spid="4"/>
                                        </p:tgtEl>
                                        <p:attrNameLst>
                                          <p:attrName>style.visibility</p:attrName>
                                        </p:attrNameLst>
                                      </p:cBhvr>
                                      <p:to>
                                        <p:strVal val="visible"/>
                                      </p:to>
                                    </p:set>
                                  </p:childTnLst>
                                </p:cTn>
                              </p:par>
                            </p:childTnLst>
                          </p:cTn>
                        </p:par>
                        <p:par>
                          <p:cTn id="66" fill="hold">
                            <p:stCondLst>
                              <p:cond delay="3500"/>
                            </p:stCondLst>
                            <p:childTnLst>
                              <p:par>
                                <p:cTn id="67" presetID="1" presetClass="entr" presetSubtype="0" fill="hold" nodeType="afterEffect">
                                  <p:stCondLst>
                                    <p:cond delay="0"/>
                                  </p:stCondLst>
                                  <p:childTnLst>
                                    <p:set>
                                      <p:cBhvr>
                                        <p:cTn id="68" dur="1" fill="hold">
                                          <p:stCondLst>
                                            <p:cond delay="0"/>
                                          </p:stCondLst>
                                        </p:cTn>
                                        <p:tgtEl>
                                          <p:spTgt spid="66"/>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68"/>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67"/>
                                        </p:tgtEl>
                                        <p:attrNameLst>
                                          <p:attrName>style.visibility</p:attrName>
                                        </p:attrNameLst>
                                      </p:cBhvr>
                                      <p:to>
                                        <p:strVal val="visible"/>
                                      </p:to>
                                    </p:set>
                                  </p:childTnLst>
                                </p:cTn>
                              </p:par>
                            </p:childTnLst>
                          </p:cTn>
                        </p:par>
                        <p:par>
                          <p:cTn id="73" fill="hold">
                            <p:stCondLst>
                              <p:cond delay="3500"/>
                            </p:stCondLst>
                            <p:childTnLst>
                              <p:par>
                                <p:cTn id="74" presetID="1" presetClass="entr" presetSubtype="0" fill="hold" nodeType="afterEffect">
                                  <p:stCondLst>
                                    <p:cond delay="500"/>
                                  </p:stCondLst>
                                  <p:childTnLst>
                                    <p:set>
                                      <p:cBhvr>
                                        <p:cTn id="75" dur="1" fill="hold">
                                          <p:stCondLst>
                                            <p:cond delay="0"/>
                                          </p:stCondLst>
                                        </p:cTn>
                                        <p:tgtEl>
                                          <p:spTgt spid="72"/>
                                        </p:tgtEl>
                                        <p:attrNameLst>
                                          <p:attrName>style.visibility</p:attrName>
                                        </p:attrNameLst>
                                      </p:cBhvr>
                                      <p:to>
                                        <p:strVal val="visible"/>
                                      </p:to>
                                    </p:set>
                                  </p:childTnLst>
                                </p:cTn>
                              </p:par>
                            </p:childTnLst>
                          </p:cTn>
                        </p:par>
                        <p:par>
                          <p:cTn id="76" fill="hold">
                            <p:stCondLst>
                              <p:cond delay="4000"/>
                            </p:stCondLst>
                            <p:childTnLst>
                              <p:par>
                                <p:cTn id="77" presetID="1" presetClass="entr" presetSubtype="0" fill="hold" nodeType="afterEffect">
                                  <p:stCondLst>
                                    <p:cond delay="0"/>
                                  </p:stCondLst>
                                  <p:childTnLst>
                                    <p:set>
                                      <p:cBhvr>
                                        <p:cTn id="78" dur="1" fill="hold">
                                          <p:stCondLst>
                                            <p:cond delay="0"/>
                                          </p:stCondLst>
                                        </p:cTn>
                                        <p:tgtEl>
                                          <p:spTgt spid="71"/>
                                        </p:tgtEl>
                                        <p:attrNameLst>
                                          <p:attrName>style.visibility</p:attrName>
                                        </p:attrNameLst>
                                      </p:cBhvr>
                                      <p:to>
                                        <p:strVal val="visible"/>
                                      </p:to>
                                    </p:set>
                                  </p:childTnLst>
                                </p:cTn>
                              </p:par>
                            </p:childTnLst>
                          </p:cTn>
                        </p:par>
                        <p:par>
                          <p:cTn id="79" fill="hold">
                            <p:stCondLst>
                              <p:cond delay="4000"/>
                            </p:stCondLst>
                            <p:childTnLst>
                              <p:par>
                                <p:cTn id="80" presetID="1" presetClass="entr" presetSubtype="0" fill="hold" nodeType="afterEffect">
                                  <p:stCondLst>
                                    <p:cond delay="500"/>
                                  </p:stCondLst>
                                  <p:childTnLst>
                                    <p:set>
                                      <p:cBhvr>
                                        <p:cTn id="81" dur="1" fill="hold">
                                          <p:stCondLst>
                                            <p:cond delay="0"/>
                                          </p:stCondLst>
                                        </p:cTn>
                                        <p:tgtEl>
                                          <p:spTgt spid="72"/>
                                        </p:tgtEl>
                                        <p:attrNameLst>
                                          <p:attrName>style.visibility</p:attrName>
                                        </p:attrNameLst>
                                      </p:cBhvr>
                                      <p:to>
                                        <p:strVal val="visible"/>
                                      </p:to>
                                    </p:set>
                                  </p:childTnLst>
                                </p:cTn>
                              </p:par>
                              <p:par>
                                <p:cTn id="82" presetID="1" presetClass="entr" presetSubtype="0" fill="hold" nodeType="withEffect">
                                  <p:stCondLst>
                                    <p:cond delay="0"/>
                                  </p:stCondLst>
                                  <p:childTnLst>
                                    <p:set>
                                      <p:cBhvr>
                                        <p:cTn id="83" dur="1" fill="hold">
                                          <p:stCondLst>
                                            <p:cond delay="0"/>
                                          </p:stCondLst>
                                        </p:cTn>
                                        <p:tgtEl>
                                          <p:spTgt spid="71"/>
                                        </p:tgtEl>
                                        <p:attrNameLst>
                                          <p:attrName>style.visibility</p:attrName>
                                        </p:attrNameLst>
                                      </p:cBhvr>
                                      <p:to>
                                        <p:strVal val="visible"/>
                                      </p:to>
                                    </p:set>
                                  </p:childTnLst>
                                </p:cTn>
                              </p:par>
                            </p:childTnLst>
                          </p:cTn>
                        </p:par>
                        <p:par>
                          <p:cTn id="84" fill="hold">
                            <p:stCondLst>
                              <p:cond delay="4500"/>
                            </p:stCondLst>
                            <p:childTnLst>
                              <p:par>
                                <p:cTn id="85" presetID="1" presetClass="entr" presetSubtype="0" fill="hold" nodeType="afterEffect">
                                  <p:stCondLst>
                                    <p:cond delay="0"/>
                                  </p:stCondLst>
                                  <p:childTnLst>
                                    <p:set>
                                      <p:cBhvr>
                                        <p:cTn id="86" dur="1" fill="hold">
                                          <p:stCondLst>
                                            <p:cond delay="0"/>
                                          </p:stCondLst>
                                        </p:cTn>
                                        <p:tgtEl>
                                          <p:spTgt spid="76"/>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74"/>
                                        </p:tgtEl>
                                        <p:attrNameLst>
                                          <p:attrName>style.visibility</p:attrName>
                                        </p:attrNameLst>
                                      </p:cBhvr>
                                      <p:to>
                                        <p:strVal val="visible"/>
                                      </p:to>
                                    </p:set>
                                  </p:childTnLst>
                                </p:cTn>
                              </p:par>
                            </p:childTnLst>
                          </p:cTn>
                        </p:par>
                        <p:par>
                          <p:cTn id="89" fill="hold">
                            <p:stCondLst>
                              <p:cond delay="4500"/>
                            </p:stCondLst>
                            <p:childTnLst>
                              <p:par>
                                <p:cTn id="90" presetID="1" presetClass="entr" presetSubtype="0" fill="hold" nodeType="afterEffect">
                                  <p:stCondLst>
                                    <p:cond delay="0"/>
                                  </p:stCondLst>
                                  <p:childTnLst>
                                    <p:set>
                                      <p:cBhvr>
                                        <p:cTn id="91" dur="1" fill="hold">
                                          <p:stCondLst>
                                            <p:cond delay="0"/>
                                          </p:stCondLst>
                                        </p:cTn>
                                        <p:tgtEl>
                                          <p:spTgt spid="82"/>
                                        </p:tgtEl>
                                        <p:attrNameLst>
                                          <p:attrName>style.visibility</p:attrName>
                                        </p:attrNameLst>
                                      </p:cBhvr>
                                      <p:to>
                                        <p:strVal val="visible"/>
                                      </p:to>
                                    </p:set>
                                  </p:childTnLst>
                                </p:cTn>
                              </p:par>
                              <p:par>
                                <p:cTn id="92" presetID="1" presetClass="entr" presetSubtype="0" fill="hold" nodeType="withEffect">
                                  <p:stCondLst>
                                    <p:cond delay="0"/>
                                  </p:stCondLst>
                                  <p:childTnLst>
                                    <p:set>
                                      <p:cBhvr>
                                        <p:cTn id="93" dur="1" fill="hold">
                                          <p:stCondLst>
                                            <p:cond delay="0"/>
                                          </p:stCondLst>
                                        </p:cTn>
                                        <p:tgtEl>
                                          <p:spTgt spid="80"/>
                                        </p:tgtEl>
                                        <p:attrNameLst>
                                          <p:attrName>style.visibility</p:attrName>
                                        </p:attrNameLst>
                                      </p:cBhvr>
                                      <p:to>
                                        <p:strVal val="visible"/>
                                      </p:to>
                                    </p:set>
                                  </p:childTnLst>
                                </p:cTn>
                              </p:par>
                              <p:par>
                                <p:cTn id="94" presetID="1" presetClass="entr" presetSubtype="0" fill="hold" nodeType="withEffect">
                                  <p:stCondLst>
                                    <p:cond delay="0"/>
                                  </p:stCondLst>
                                  <p:childTnLst>
                                    <p:set>
                                      <p:cBhvr>
                                        <p:cTn id="95" dur="1" fill="hold">
                                          <p:stCondLst>
                                            <p:cond delay="0"/>
                                          </p:stCondLst>
                                        </p:cTn>
                                        <p:tgtEl>
                                          <p:spTgt spid="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4343400"/>
            <a:ext cx="8229600" cy="2209800"/>
          </a:xfrm>
        </p:spPr>
        <p:txBody>
          <a:bodyPr/>
          <a:lstStyle/>
          <a:p>
            <a:pPr>
              <a:buNone/>
            </a:pPr>
            <a:r>
              <a:rPr lang="en-US" dirty="0" smtClean="0"/>
              <a:t>	Misconfiguration Candidate Categories</a:t>
            </a:r>
          </a:p>
          <a:p>
            <a:pPr lvl="1"/>
            <a:r>
              <a:rPr lang="en-US" dirty="0" smtClean="0"/>
              <a:t>Valid </a:t>
            </a:r>
            <a:r>
              <a:rPr lang="en-US" dirty="0" err="1" smtClean="0"/>
              <a:t>Misconfig</a:t>
            </a:r>
            <a:r>
              <a:rPr lang="en-US" dirty="0" smtClean="0"/>
              <a:t>		: needs to promptly corrected</a:t>
            </a:r>
          </a:p>
          <a:p>
            <a:pPr lvl="1"/>
            <a:r>
              <a:rPr lang="en-US" dirty="0" smtClean="0"/>
              <a:t>Intentional Exclusion	: good-to-know information</a:t>
            </a:r>
          </a:p>
          <a:p>
            <a:pPr lvl="1"/>
            <a:r>
              <a:rPr lang="en-US" dirty="0" smtClean="0"/>
              <a:t>Invalid			: false positive</a:t>
            </a:r>
            <a:endParaRPr lang="en-US" dirty="0"/>
          </a:p>
        </p:txBody>
      </p:sp>
      <p:sp>
        <p:nvSpPr>
          <p:cNvPr id="2" name="Title 1"/>
          <p:cNvSpPr>
            <a:spLocks noGrp="1"/>
          </p:cNvSpPr>
          <p:nvPr>
            <p:ph type="title"/>
          </p:nvPr>
        </p:nvSpPr>
        <p:spPr/>
        <p:txBody>
          <a:bodyPr/>
          <a:lstStyle/>
          <a:p>
            <a:r>
              <a:rPr lang="en-US" dirty="0" smtClean="0"/>
              <a:t>Evaluation</a:t>
            </a:r>
            <a:endParaRPr lang="en-US" dirty="0"/>
          </a:p>
        </p:txBody>
      </p:sp>
      <p:graphicFrame>
        <p:nvGraphicFramePr>
          <p:cNvPr id="10" name="Content Placeholder 3"/>
          <p:cNvGraphicFramePr>
            <a:graphicFrameLocks/>
          </p:cNvGraphicFramePr>
          <p:nvPr/>
        </p:nvGraphicFramePr>
        <p:xfrm>
          <a:off x="457200" y="1295400"/>
          <a:ext cx="8229600" cy="2560320"/>
        </p:xfrm>
        <a:graphic>
          <a:graphicData uri="http://schemas.openxmlformats.org/drawingml/2006/table">
            <a:tbl>
              <a:tblPr firstRow="1" firstCol="1">
                <a:tableStyleId>{BC89EF96-8CEA-46FF-86C4-4CE0E7609802}</a:tableStyleId>
              </a:tblPr>
              <a:tblGrid>
                <a:gridCol w="411481"/>
                <a:gridCol w="1278524"/>
                <a:gridCol w="1175657"/>
                <a:gridCol w="734786"/>
                <a:gridCol w="955221"/>
                <a:gridCol w="734786"/>
                <a:gridCol w="1322614"/>
                <a:gridCol w="808264"/>
                <a:gridCol w="808267"/>
              </a:tblGrid>
              <a:tr h="606136">
                <a:tc>
                  <a:txBody>
                    <a:bodyPr/>
                    <a:lstStyle/>
                    <a:p>
                      <a:endParaRPr lang="en-US" dirty="0"/>
                    </a:p>
                  </a:txBody>
                  <a:tcPr marL="88174" marR="88174" anchor="ctr">
                    <a:lnL w="28575" cap="flat" cmpd="sng" algn="ctr">
                      <a:solidFill>
                        <a:srgbClr val="0070C0"/>
                      </a:solidFill>
                      <a:prstDash val="solid"/>
                      <a:round/>
                      <a:headEnd type="none" w="med" len="med"/>
                      <a:tailEnd type="none" w="med" len="med"/>
                    </a:lnL>
                    <a:lnT w="28575" cap="flat" cmpd="sng" algn="ctr">
                      <a:solidFill>
                        <a:srgbClr val="0070C0"/>
                      </a:solidFill>
                      <a:prstDash val="solid"/>
                      <a:round/>
                      <a:headEnd type="none" w="med" len="med"/>
                      <a:tailEnd type="none" w="med" len="med"/>
                    </a:lnT>
                    <a:solidFill>
                      <a:schemeClr val="tx2">
                        <a:lumMod val="20000"/>
                        <a:lumOff val="80000"/>
                      </a:schemeClr>
                    </a:solidFill>
                  </a:tcPr>
                </a:tc>
                <a:tc>
                  <a:txBody>
                    <a:bodyPr/>
                    <a:lstStyle/>
                    <a:p>
                      <a:r>
                        <a:rPr lang="en-US" dirty="0" smtClean="0"/>
                        <a:t>Subject</a:t>
                      </a:r>
                      <a:endParaRPr lang="en-US" dirty="0"/>
                    </a:p>
                  </a:txBody>
                  <a:tcPr marL="88174" marR="88174" anchor="ctr">
                    <a:lnT w="28575" cap="flat" cmpd="sng" algn="ctr">
                      <a:solidFill>
                        <a:srgbClr val="0070C0"/>
                      </a:solidFill>
                      <a:prstDash val="solid"/>
                      <a:round/>
                      <a:headEnd type="none" w="med" len="med"/>
                      <a:tailEnd type="none" w="med" len="med"/>
                    </a:lnT>
                    <a:solidFill>
                      <a:schemeClr val="tx2">
                        <a:lumMod val="20000"/>
                        <a:lumOff val="80000"/>
                      </a:schemeClr>
                    </a:solidFill>
                  </a:tcPr>
                </a:tc>
                <a:tc>
                  <a:txBody>
                    <a:bodyPr/>
                    <a:lstStyle/>
                    <a:p>
                      <a:r>
                        <a:rPr lang="en-US" dirty="0" smtClean="0"/>
                        <a:t>Reference</a:t>
                      </a:r>
                      <a:endParaRPr lang="en-US" dirty="0"/>
                    </a:p>
                  </a:txBody>
                  <a:tcPr marL="88174" marR="88174" anchor="ctr">
                    <a:lnT w="28575" cap="flat" cmpd="sng" algn="ctr">
                      <a:solidFill>
                        <a:srgbClr val="0070C0"/>
                      </a:solidFill>
                      <a:prstDash val="solid"/>
                      <a:round/>
                      <a:headEnd type="none" w="med" len="med"/>
                      <a:tailEnd type="none" w="med" len="med"/>
                    </a:lnT>
                    <a:solidFill>
                      <a:schemeClr val="tx2">
                        <a:lumMod val="20000"/>
                        <a:lumOff val="80000"/>
                      </a:schemeClr>
                    </a:solidFill>
                  </a:tcPr>
                </a:tc>
                <a:tc>
                  <a:txBody>
                    <a:bodyPr/>
                    <a:lstStyle/>
                    <a:p>
                      <a:pPr algn="ctr"/>
                      <a:r>
                        <a:rPr lang="en-US" dirty="0" smtClean="0"/>
                        <a:t>Users</a:t>
                      </a:r>
                      <a:endParaRPr lang="en-US" dirty="0"/>
                    </a:p>
                  </a:txBody>
                  <a:tcPr marL="88174" marR="88174" anchor="ctr">
                    <a:lnT w="28575" cap="flat" cmpd="sng" algn="ctr">
                      <a:solidFill>
                        <a:srgbClr val="0070C0"/>
                      </a:solidFill>
                      <a:prstDash val="solid"/>
                      <a:round/>
                      <a:headEnd type="none" w="med" len="med"/>
                      <a:tailEnd type="none" w="med" len="med"/>
                    </a:lnT>
                    <a:solidFill>
                      <a:schemeClr val="tx2">
                        <a:lumMod val="20000"/>
                        <a:lumOff val="80000"/>
                      </a:schemeClr>
                    </a:solidFill>
                  </a:tcPr>
                </a:tc>
                <a:tc>
                  <a:txBody>
                    <a:bodyPr/>
                    <a:lstStyle/>
                    <a:p>
                      <a:pPr algn="ctr"/>
                      <a:r>
                        <a:rPr lang="en-US" dirty="0" err="1" smtClean="0"/>
                        <a:t>Objs</a:t>
                      </a:r>
                      <a:r>
                        <a:rPr lang="en-US" dirty="0" smtClean="0"/>
                        <a:t>.</a:t>
                      </a:r>
                      <a:endParaRPr lang="en-US" dirty="0"/>
                    </a:p>
                  </a:txBody>
                  <a:tcPr marL="88174" marR="88174" anchor="ctr">
                    <a:lnT w="28575" cap="flat" cmpd="sng" algn="ctr">
                      <a:solidFill>
                        <a:srgbClr val="0070C0"/>
                      </a:solidFill>
                      <a:prstDash val="solid"/>
                      <a:round/>
                      <a:headEnd type="none" w="med" len="med"/>
                      <a:tailEnd type="none" w="med" len="med"/>
                    </a:lnT>
                    <a:solidFill>
                      <a:schemeClr val="tx2">
                        <a:lumMod val="20000"/>
                        <a:lumOff val="80000"/>
                      </a:schemeClr>
                    </a:solidFill>
                  </a:tcPr>
                </a:tc>
                <a:tc>
                  <a:txBody>
                    <a:bodyPr/>
                    <a:lstStyle/>
                    <a:p>
                      <a:pPr algn="ctr"/>
                      <a:r>
                        <a:rPr lang="en-US" dirty="0" smtClean="0"/>
                        <a:t>Ref. </a:t>
                      </a:r>
                      <a:r>
                        <a:rPr lang="en-US" dirty="0" err="1" smtClean="0"/>
                        <a:t>Grps</a:t>
                      </a:r>
                      <a:r>
                        <a:rPr lang="en-US" dirty="0" smtClean="0"/>
                        <a:t>.</a:t>
                      </a:r>
                      <a:endParaRPr lang="en-US" dirty="0"/>
                    </a:p>
                  </a:txBody>
                  <a:tcPr marL="88174" marR="88174" anchor="ctr">
                    <a:lnT w="28575" cap="flat" cmpd="sng" algn="ctr">
                      <a:solidFill>
                        <a:srgbClr val="0070C0"/>
                      </a:solidFill>
                      <a:prstDash val="solid"/>
                      <a:round/>
                      <a:headEnd type="none" w="med" len="med"/>
                      <a:tailEnd type="none" w="med" len="med"/>
                    </a:lnT>
                    <a:solidFill>
                      <a:schemeClr val="tx2">
                        <a:lumMod val="20000"/>
                        <a:lumOff val="80000"/>
                      </a:schemeClr>
                    </a:solidFill>
                  </a:tcPr>
                </a:tc>
                <a:tc>
                  <a:txBody>
                    <a:bodyPr/>
                    <a:lstStyle/>
                    <a:p>
                      <a:pPr algn="ctr"/>
                      <a:r>
                        <a:rPr lang="en-US" dirty="0" smtClean="0"/>
                        <a:t>Total</a:t>
                      </a:r>
                      <a:r>
                        <a:rPr lang="en-US" baseline="0" dirty="0" smtClean="0"/>
                        <a:t> Candidates</a:t>
                      </a:r>
                      <a:endParaRPr lang="en-US" dirty="0"/>
                    </a:p>
                  </a:txBody>
                  <a:tcPr marL="88174" marR="88174" anchor="ctr">
                    <a:lnT w="28575" cap="flat" cmpd="sng" algn="ctr">
                      <a:solidFill>
                        <a:srgbClr val="0070C0"/>
                      </a:solidFill>
                      <a:prstDash val="solid"/>
                      <a:round/>
                      <a:headEnd type="none" w="med" len="med"/>
                      <a:tailEnd type="none" w="med" len="med"/>
                    </a:lnT>
                    <a:solidFill>
                      <a:schemeClr val="tx2">
                        <a:lumMod val="20000"/>
                        <a:lumOff val="80000"/>
                      </a:schemeClr>
                    </a:solidFill>
                  </a:tcPr>
                </a:tc>
                <a:tc>
                  <a:txBody>
                    <a:bodyPr/>
                    <a:lstStyle/>
                    <a:p>
                      <a:pPr algn="ctr"/>
                      <a:r>
                        <a:rPr lang="en-US" dirty="0" smtClean="0"/>
                        <a:t>Useful</a:t>
                      </a:r>
                      <a:endParaRPr lang="en-US" dirty="0"/>
                    </a:p>
                  </a:txBody>
                  <a:tcPr marL="88174" marR="88174" anchor="ctr">
                    <a:lnT w="28575" cap="flat" cmpd="sng" algn="ctr">
                      <a:solidFill>
                        <a:srgbClr val="0070C0"/>
                      </a:solidFill>
                      <a:prstDash val="solid"/>
                      <a:round/>
                      <a:headEnd type="none" w="med" len="med"/>
                      <a:tailEnd type="none" w="med" len="med"/>
                    </a:lnT>
                    <a:solidFill>
                      <a:schemeClr val="tx2">
                        <a:lumMod val="20000"/>
                        <a:lumOff val="80000"/>
                      </a:schemeClr>
                    </a:solidFill>
                  </a:tcPr>
                </a:tc>
                <a:tc>
                  <a:txBody>
                    <a:bodyPr/>
                    <a:lstStyle/>
                    <a:p>
                      <a:pPr algn="ctr"/>
                      <a:r>
                        <a:rPr lang="en-US" dirty="0" smtClean="0"/>
                        <a:t>False</a:t>
                      </a:r>
                    </a:p>
                    <a:p>
                      <a:pPr algn="ctr"/>
                      <a:r>
                        <a:rPr lang="en-US" dirty="0" smtClean="0"/>
                        <a:t>+</a:t>
                      </a:r>
                      <a:r>
                        <a:rPr lang="en-US" dirty="0" err="1" smtClean="0"/>
                        <a:t>ve</a:t>
                      </a:r>
                      <a:endParaRPr lang="en-US" dirty="0"/>
                    </a:p>
                  </a:txBody>
                  <a:tcPr marL="88174" marR="88174" anchor="ctr">
                    <a:lnR w="28575" cap="flat" cmpd="sng" algn="ctr">
                      <a:solidFill>
                        <a:srgbClr val="0070C0"/>
                      </a:solidFill>
                      <a:prstDash val="solid"/>
                      <a:round/>
                      <a:headEnd type="none" w="med" len="med"/>
                      <a:tailEnd type="none" w="med" len="med"/>
                    </a:lnR>
                    <a:lnT w="28575" cap="flat" cmpd="sng" algn="ctr">
                      <a:solidFill>
                        <a:srgbClr val="0070C0"/>
                      </a:solidFill>
                      <a:prstDash val="solid"/>
                      <a:round/>
                      <a:headEnd type="none" w="med" len="med"/>
                      <a:tailEnd type="none" w="med" len="med"/>
                    </a:lnT>
                    <a:solidFill>
                      <a:schemeClr val="tx2">
                        <a:lumMod val="20000"/>
                        <a:lumOff val="80000"/>
                      </a:schemeClr>
                    </a:solidFill>
                  </a:tcPr>
                </a:tc>
              </a:tr>
              <a:tr h="640080">
                <a:tc>
                  <a:txBody>
                    <a:bodyPr/>
                    <a:lstStyle/>
                    <a:p>
                      <a:pPr algn="ctr"/>
                      <a:r>
                        <a:rPr lang="en-US" dirty="0" smtClean="0"/>
                        <a:t>1</a:t>
                      </a:r>
                      <a:endParaRPr lang="en-US" dirty="0"/>
                    </a:p>
                  </a:txBody>
                  <a:tcPr marL="88174" marR="88174" anchor="ctr">
                    <a:lnL w="28575" cap="flat" cmpd="sng" algn="ctr">
                      <a:solidFill>
                        <a:srgbClr val="0070C0"/>
                      </a:solidFill>
                      <a:prstDash val="solid"/>
                      <a:round/>
                      <a:headEnd type="none" w="med" len="med"/>
                      <a:tailEnd type="none" w="med" len="med"/>
                    </a:lnL>
                    <a:solidFill>
                      <a:schemeClr val="tx2">
                        <a:lumMod val="20000"/>
                        <a:lumOff val="80000"/>
                      </a:schemeClr>
                    </a:solidFill>
                  </a:tcPr>
                </a:tc>
                <a:tc>
                  <a:txBody>
                    <a:bodyPr/>
                    <a:lstStyle/>
                    <a:p>
                      <a:r>
                        <a:rPr lang="en-US" sz="1800" kern="1200" baseline="0" dirty="0" smtClean="0"/>
                        <a:t>File Server</a:t>
                      </a:r>
                      <a:endParaRPr lang="en-US" dirty="0"/>
                    </a:p>
                  </a:txBody>
                  <a:tcPr marL="88174" marR="88174" anchor="ctr"/>
                </a:tc>
                <a:tc>
                  <a:txBody>
                    <a:bodyPr/>
                    <a:lstStyle/>
                    <a:p>
                      <a:r>
                        <a:rPr lang="en-US" sz="1800" kern="1200" baseline="0" dirty="0" smtClean="0"/>
                        <a:t>Email Lists</a:t>
                      </a:r>
                      <a:endParaRPr lang="en-US" dirty="0"/>
                    </a:p>
                  </a:txBody>
                  <a:tcPr marL="88174" marR="88174" anchor="ctr"/>
                </a:tc>
                <a:tc>
                  <a:txBody>
                    <a:bodyPr/>
                    <a:lstStyle/>
                    <a:p>
                      <a:pPr algn="ctr"/>
                      <a:r>
                        <a:rPr lang="en-US" sz="1800" kern="1200" baseline="0" dirty="0" smtClean="0"/>
                        <a:t>119</a:t>
                      </a:r>
                      <a:endParaRPr lang="en-US" dirty="0"/>
                    </a:p>
                  </a:txBody>
                  <a:tcPr marL="88174" marR="88174" anchor="ctr"/>
                </a:tc>
                <a:tc>
                  <a:txBody>
                    <a:bodyPr/>
                    <a:lstStyle/>
                    <a:p>
                      <a:pPr algn="ctr"/>
                      <a:r>
                        <a:rPr lang="en-US" sz="1800" kern="1200" baseline="0" dirty="0" smtClean="0"/>
                        <a:t>105682</a:t>
                      </a:r>
                      <a:endParaRPr lang="en-US" dirty="0"/>
                    </a:p>
                  </a:txBody>
                  <a:tcPr marL="88174" marR="88174" anchor="ctr"/>
                </a:tc>
                <a:tc>
                  <a:txBody>
                    <a:bodyPr/>
                    <a:lstStyle/>
                    <a:p>
                      <a:pPr algn="ctr"/>
                      <a:r>
                        <a:rPr lang="en-US" dirty="0" smtClean="0"/>
                        <a:t>237</a:t>
                      </a:r>
                      <a:endParaRPr lang="en-US" dirty="0"/>
                    </a:p>
                  </a:txBody>
                  <a:tcPr marL="88174" marR="88174" anchor="ctr"/>
                </a:tc>
                <a:tc>
                  <a:txBody>
                    <a:bodyPr/>
                    <a:lstStyle/>
                    <a:p>
                      <a:pPr algn="ctr"/>
                      <a:r>
                        <a:rPr lang="en-US" sz="2400" dirty="0" smtClean="0"/>
                        <a:t>19</a:t>
                      </a:r>
                      <a:endParaRPr lang="en-US" sz="2400" dirty="0"/>
                    </a:p>
                  </a:txBody>
                  <a:tcPr marL="88174" marR="88174" anchor="ctr"/>
                </a:tc>
                <a:tc>
                  <a:txBody>
                    <a:bodyPr/>
                    <a:lstStyle/>
                    <a:p>
                      <a:pPr algn="ctr"/>
                      <a:r>
                        <a:rPr lang="en-US" sz="2400" dirty="0" smtClean="0"/>
                        <a:t>18</a:t>
                      </a:r>
                      <a:endParaRPr lang="en-US" sz="2400" dirty="0"/>
                    </a:p>
                  </a:txBody>
                  <a:tcPr marL="88174" marR="88174" anchor="ctr"/>
                </a:tc>
                <a:tc>
                  <a:txBody>
                    <a:bodyPr/>
                    <a:lstStyle/>
                    <a:p>
                      <a:pPr algn="ctr"/>
                      <a:r>
                        <a:rPr lang="en-US" dirty="0" smtClean="0"/>
                        <a:t>1</a:t>
                      </a:r>
                      <a:endParaRPr lang="en-US" dirty="0"/>
                    </a:p>
                  </a:txBody>
                  <a:tcPr marL="88174" marR="88174" anchor="ctr">
                    <a:lnR w="28575" cap="flat" cmpd="sng" algn="ctr">
                      <a:solidFill>
                        <a:srgbClr val="0070C0"/>
                      </a:solidFill>
                      <a:prstDash val="solid"/>
                      <a:round/>
                      <a:headEnd type="none" w="med" len="med"/>
                      <a:tailEnd type="none" w="med" len="med"/>
                    </a:lnR>
                  </a:tcPr>
                </a:tc>
              </a:tr>
              <a:tr h="640080">
                <a:tc>
                  <a:txBody>
                    <a:bodyPr/>
                    <a:lstStyle/>
                    <a:p>
                      <a:pPr algn="ctr"/>
                      <a:r>
                        <a:rPr lang="en-US" dirty="0" smtClean="0"/>
                        <a:t>2</a:t>
                      </a:r>
                      <a:endParaRPr lang="en-US" dirty="0"/>
                    </a:p>
                  </a:txBody>
                  <a:tcPr marL="88174" marR="88174" anchor="ctr">
                    <a:lnL w="28575" cap="flat" cmpd="sng" algn="ctr">
                      <a:solidFill>
                        <a:srgbClr val="0070C0"/>
                      </a:solidFill>
                      <a:prstDash val="solid"/>
                      <a:round/>
                      <a:headEnd type="none" w="med" len="med"/>
                      <a:tailEnd type="none" w="med" len="med"/>
                    </a:lnL>
                    <a:solidFill>
                      <a:schemeClr val="tx2">
                        <a:lumMod val="20000"/>
                        <a:lumOff val="80000"/>
                      </a:schemeClr>
                    </a:solidFill>
                  </a:tcPr>
                </a:tc>
                <a:tc>
                  <a:txBody>
                    <a:bodyPr/>
                    <a:lstStyle/>
                    <a:p>
                      <a:r>
                        <a:rPr lang="en-US" sz="1800" kern="1200" baseline="0" dirty="0" smtClean="0"/>
                        <a:t>Shared Web Pages</a:t>
                      </a:r>
                      <a:endParaRPr lang="en-US" dirty="0"/>
                    </a:p>
                  </a:txBody>
                  <a:tcPr marL="88174" marR="88174" anchor="ctr"/>
                </a:tc>
                <a:tc>
                  <a:txBody>
                    <a:bodyPr/>
                    <a:lstStyle/>
                    <a:p>
                      <a:r>
                        <a:rPr lang="en-US" sz="1800" kern="1200" baseline="0" dirty="0" smtClean="0"/>
                        <a:t>Email Lists</a:t>
                      </a:r>
                      <a:endParaRPr lang="en-US" dirty="0"/>
                    </a:p>
                  </a:txBody>
                  <a:tcPr marL="88174" marR="88174" anchor="ctr"/>
                </a:tc>
                <a:tc>
                  <a:txBody>
                    <a:bodyPr/>
                    <a:lstStyle/>
                    <a:p>
                      <a:pPr algn="ctr"/>
                      <a:r>
                        <a:rPr lang="en-US" sz="1800" kern="1200" baseline="0" dirty="0" smtClean="0"/>
                        <a:t>1794</a:t>
                      </a:r>
                      <a:endParaRPr lang="en-US" dirty="0"/>
                    </a:p>
                  </a:txBody>
                  <a:tcPr marL="88174" marR="88174" anchor="ctr"/>
                </a:tc>
                <a:tc>
                  <a:txBody>
                    <a:bodyPr/>
                    <a:lstStyle/>
                    <a:p>
                      <a:pPr algn="ctr"/>
                      <a:r>
                        <a:rPr lang="en-US" sz="1800" kern="1200" baseline="0" dirty="0" smtClean="0"/>
                        <a:t>1917</a:t>
                      </a:r>
                      <a:endParaRPr lang="en-US" dirty="0"/>
                    </a:p>
                  </a:txBody>
                  <a:tcPr marL="88174" marR="88174" anchor="ctr"/>
                </a:tc>
                <a:tc>
                  <a:txBody>
                    <a:bodyPr/>
                    <a:lstStyle/>
                    <a:p>
                      <a:pPr algn="ctr"/>
                      <a:r>
                        <a:rPr lang="en-US" sz="1800" kern="1200" baseline="0" dirty="0" smtClean="0"/>
                        <a:t>307</a:t>
                      </a:r>
                      <a:endParaRPr lang="en-US" dirty="0"/>
                    </a:p>
                  </a:txBody>
                  <a:tcPr marL="88174" marR="88174" anchor="ctr"/>
                </a:tc>
                <a:tc>
                  <a:txBody>
                    <a:bodyPr/>
                    <a:lstStyle/>
                    <a:p>
                      <a:pPr algn="ctr"/>
                      <a:r>
                        <a:rPr lang="en-US" sz="2400" dirty="0" smtClean="0"/>
                        <a:t>16</a:t>
                      </a:r>
                      <a:endParaRPr lang="en-US" sz="2400" dirty="0"/>
                    </a:p>
                  </a:txBody>
                  <a:tcPr marL="88174" marR="88174" anchor="ctr"/>
                </a:tc>
                <a:tc>
                  <a:txBody>
                    <a:bodyPr/>
                    <a:lstStyle/>
                    <a:p>
                      <a:pPr algn="ctr"/>
                      <a:r>
                        <a:rPr lang="en-US" sz="2400" dirty="0" smtClean="0"/>
                        <a:t>8</a:t>
                      </a:r>
                      <a:endParaRPr lang="en-US" sz="2400" dirty="0"/>
                    </a:p>
                  </a:txBody>
                  <a:tcPr marL="88174" marR="88174" anchor="ctr"/>
                </a:tc>
                <a:tc>
                  <a:txBody>
                    <a:bodyPr/>
                    <a:lstStyle/>
                    <a:p>
                      <a:pPr algn="ctr"/>
                      <a:r>
                        <a:rPr lang="en-US" dirty="0" smtClean="0"/>
                        <a:t>8</a:t>
                      </a:r>
                      <a:endParaRPr lang="en-US" dirty="0"/>
                    </a:p>
                  </a:txBody>
                  <a:tcPr marL="88174" marR="88174" anchor="ctr">
                    <a:lnR w="28575" cap="flat" cmpd="sng" algn="ctr">
                      <a:solidFill>
                        <a:srgbClr val="0070C0"/>
                      </a:solidFill>
                      <a:prstDash val="solid"/>
                      <a:round/>
                      <a:headEnd type="none" w="med" len="med"/>
                      <a:tailEnd type="none" w="med" len="med"/>
                    </a:lnR>
                  </a:tcPr>
                </a:tc>
              </a:tr>
              <a:tr h="640080">
                <a:tc>
                  <a:txBody>
                    <a:bodyPr/>
                    <a:lstStyle/>
                    <a:p>
                      <a:pPr algn="ctr"/>
                      <a:r>
                        <a:rPr lang="en-US" dirty="0" smtClean="0"/>
                        <a:t>3</a:t>
                      </a:r>
                      <a:endParaRPr lang="en-US" dirty="0"/>
                    </a:p>
                  </a:txBody>
                  <a:tcPr marL="88174" marR="88174" anchor="ctr">
                    <a:lnL w="28575" cap="flat" cmpd="sng" algn="ctr">
                      <a:solidFill>
                        <a:srgbClr val="0070C0"/>
                      </a:solidFill>
                      <a:prstDash val="solid"/>
                      <a:round/>
                      <a:headEnd type="none" w="med" len="med"/>
                      <a:tailEnd type="none" w="med" len="med"/>
                    </a:lnL>
                    <a:lnB w="28575"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r>
                        <a:rPr lang="en-US" sz="1800" kern="1200" baseline="0" dirty="0" smtClean="0"/>
                        <a:t>Email Lists</a:t>
                      </a:r>
                      <a:endParaRPr lang="en-US" dirty="0"/>
                    </a:p>
                  </a:txBody>
                  <a:tcPr marL="88174" marR="88174" anchor="ctr">
                    <a:lnB w="28575" cap="flat" cmpd="sng" algn="ctr">
                      <a:solidFill>
                        <a:srgbClr val="0070C0"/>
                      </a:solidFill>
                      <a:prstDash val="solid"/>
                      <a:round/>
                      <a:headEnd type="none" w="med" len="med"/>
                      <a:tailEnd type="none" w="med" len="med"/>
                    </a:lnB>
                  </a:tcPr>
                </a:tc>
                <a:tc>
                  <a:txBody>
                    <a:bodyPr/>
                    <a:lstStyle/>
                    <a:p>
                      <a:r>
                        <a:rPr lang="en-US" sz="1800" kern="1200" baseline="0" dirty="0" smtClean="0"/>
                        <a:t>Org. </a:t>
                      </a:r>
                      <a:r>
                        <a:rPr lang="en-US" sz="1800" kern="1200" baseline="0" dirty="0" err="1" smtClean="0"/>
                        <a:t>Grps</a:t>
                      </a:r>
                      <a:r>
                        <a:rPr lang="en-US" sz="1800" kern="1200" baseline="0" dirty="0" smtClean="0"/>
                        <a:t>.</a:t>
                      </a:r>
                      <a:endParaRPr lang="en-US" dirty="0"/>
                    </a:p>
                  </a:txBody>
                  <a:tcPr marL="88174" marR="88174" anchor="ctr">
                    <a:lnB w="28575" cap="flat" cmpd="sng" algn="ctr">
                      <a:solidFill>
                        <a:srgbClr val="0070C0"/>
                      </a:solidFill>
                      <a:prstDash val="solid"/>
                      <a:round/>
                      <a:headEnd type="none" w="med" len="med"/>
                      <a:tailEnd type="none" w="med" len="med"/>
                    </a:lnB>
                  </a:tcPr>
                </a:tc>
                <a:tc>
                  <a:txBody>
                    <a:bodyPr/>
                    <a:lstStyle/>
                    <a:p>
                      <a:pPr algn="ctr"/>
                      <a:r>
                        <a:rPr lang="en-US" sz="1800" kern="1200" baseline="0" dirty="0" smtClean="0"/>
                        <a:t>115</a:t>
                      </a:r>
                      <a:endParaRPr lang="en-US" dirty="0"/>
                    </a:p>
                  </a:txBody>
                  <a:tcPr marL="88174" marR="88174" anchor="ctr">
                    <a:lnB w="28575" cap="flat" cmpd="sng" algn="ctr">
                      <a:solidFill>
                        <a:srgbClr val="0070C0"/>
                      </a:solidFill>
                      <a:prstDash val="solid"/>
                      <a:round/>
                      <a:headEnd type="none" w="med" len="med"/>
                      <a:tailEnd type="none" w="med" len="med"/>
                    </a:lnB>
                  </a:tcPr>
                </a:tc>
                <a:tc>
                  <a:txBody>
                    <a:bodyPr/>
                    <a:lstStyle/>
                    <a:p>
                      <a:pPr algn="ctr"/>
                      <a:r>
                        <a:rPr lang="en-US" sz="1800" kern="1200" baseline="0" dirty="0" smtClean="0"/>
                        <a:t>243</a:t>
                      </a:r>
                      <a:endParaRPr lang="en-US" dirty="0"/>
                    </a:p>
                  </a:txBody>
                  <a:tcPr marL="88174" marR="88174" anchor="ctr">
                    <a:lnB w="28575" cap="flat" cmpd="sng" algn="ctr">
                      <a:solidFill>
                        <a:srgbClr val="0070C0"/>
                      </a:solidFill>
                      <a:prstDash val="solid"/>
                      <a:round/>
                      <a:headEnd type="none" w="med" len="med"/>
                      <a:tailEnd type="none" w="med" len="med"/>
                    </a:lnB>
                  </a:tcPr>
                </a:tc>
                <a:tc>
                  <a:txBody>
                    <a:bodyPr/>
                    <a:lstStyle/>
                    <a:p>
                      <a:pPr algn="ctr"/>
                      <a:r>
                        <a:rPr lang="en-US" sz="1800" kern="1200" baseline="0" dirty="0" smtClean="0"/>
                        <a:t>205</a:t>
                      </a:r>
                      <a:endParaRPr lang="en-US" dirty="0"/>
                    </a:p>
                  </a:txBody>
                  <a:tcPr marL="88174" marR="88174" anchor="ctr">
                    <a:lnB w="28575" cap="flat" cmpd="sng" algn="ctr">
                      <a:solidFill>
                        <a:srgbClr val="0070C0"/>
                      </a:solidFill>
                      <a:prstDash val="solid"/>
                      <a:round/>
                      <a:headEnd type="none" w="med" len="med"/>
                      <a:tailEnd type="none" w="med" len="med"/>
                    </a:lnB>
                  </a:tcPr>
                </a:tc>
                <a:tc>
                  <a:txBody>
                    <a:bodyPr/>
                    <a:lstStyle/>
                    <a:p>
                      <a:pPr algn="ctr"/>
                      <a:r>
                        <a:rPr lang="en-US" sz="2400" dirty="0" smtClean="0"/>
                        <a:t>51</a:t>
                      </a:r>
                      <a:endParaRPr lang="en-US" sz="2400" dirty="0"/>
                    </a:p>
                  </a:txBody>
                  <a:tcPr marL="88174" marR="88174" anchor="ctr">
                    <a:lnB w="28575" cap="flat" cmpd="sng" algn="ctr">
                      <a:solidFill>
                        <a:srgbClr val="0070C0"/>
                      </a:solidFill>
                      <a:prstDash val="solid"/>
                      <a:round/>
                      <a:headEnd type="none" w="med" len="med"/>
                      <a:tailEnd type="none" w="med" len="med"/>
                    </a:lnB>
                  </a:tcPr>
                </a:tc>
                <a:tc>
                  <a:txBody>
                    <a:bodyPr/>
                    <a:lstStyle/>
                    <a:p>
                      <a:pPr algn="ctr"/>
                      <a:r>
                        <a:rPr lang="en-US" sz="2400" dirty="0" smtClean="0"/>
                        <a:t>17</a:t>
                      </a:r>
                      <a:endParaRPr lang="en-US" sz="2400" dirty="0"/>
                    </a:p>
                  </a:txBody>
                  <a:tcPr marL="88174" marR="88174" anchor="ctr">
                    <a:lnB w="28575" cap="flat" cmpd="sng" algn="ctr">
                      <a:solidFill>
                        <a:srgbClr val="0070C0"/>
                      </a:solidFill>
                      <a:prstDash val="solid"/>
                      <a:round/>
                      <a:headEnd type="none" w="med" len="med"/>
                      <a:tailEnd type="none" w="med" len="med"/>
                    </a:lnB>
                  </a:tcPr>
                </a:tc>
                <a:tc>
                  <a:txBody>
                    <a:bodyPr/>
                    <a:lstStyle/>
                    <a:p>
                      <a:pPr algn="ctr"/>
                      <a:r>
                        <a:rPr lang="en-US" dirty="0" smtClean="0"/>
                        <a:t>34</a:t>
                      </a:r>
                      <a:endParaRPr lang="en-US" dirty="0"/>
                    </a:p>
                  </a:txBody>
                  <a:tcPr marL="88174" marR="88174" anchor="ctr">
                    <a:lnR w="28575" cap="flat" cmpd="sng" algn="ctr">
                      <a:solidFill>
                        <a:srgbClr val="0070C0"/>
                      </a:solidFill>
                      <a:prstDash val="solid"/>
                      <a:round/>
                      <a:headEnd type="none" w="med" len="med"/>
                      <a:tailEnd type="none" w="med" len="med"/>
                    </a:lnR>
                    <a:lnB w="28575" cap="flat" cmpd="sng" algn="ctr">
                      <a:solidFill>
                        <a:srgbClr val="0070C0"/>
                      </a:solidFill>
                      <a:prstDash val="solid"/>
                      <a:round/>
                      <a:headEnd type="none" w="med" len="med"/>
                      <a:tailEnd type="none" w="med" len="med"/>
                    </a:lnB>
                  </a:tcPr>
                </a:tc>
              </a:tr>
            </a:tbl>
          </a:graphicData>
        </a:graphic>
      </p:graphicFrame>
      <p:sp>
        <p:nvSpPr>
          <p:cNvPr id="11" name="Rectangle 10"/>
          <p:cNvSpPr/>
          <p:nvPr/>
        </p:nvSpPr>
        <p:spPr>
          <a:xfrm>
            <a:off x="4114800" y="4953000"/>
            <a:ext cx="3962400" cy="762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rPr>
              <a:t>: useful</a:t>
            </a:r>
          </a:p>
        </p:txBody>
      </p:sp>
      <p:sp>
        <p:nvSpPr>
          <p:cNvPr id="16" name="Right Bracket 15"/>
          <p:cNvSpPr/>
          <p:nvPr/>
        </p:nvSpPr>
        <p:spPr>
          <a:xfrm>
            <a:off x="3886200" y="5010804"/>
            <a:ext cx="152400" cy="641132"/>
          </a:xfrm>
          <a:prstGeom prst="rightBracket">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Rectangle 6"/>
          <p:cNvSpPr/>
          <p:nvPr/>
        </p:nvSpPr>
        <p:spPr>
          <a:xfrm>
            <a:off x="5791200" y="1066800"/>
            <a:ext cx="3048000" cy="2971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graphicFrame>
        <p:nvGraphicFramePr>
          <p:cNvPr id="10" name="Content Placeholder 3"/>
          <p:cNvGraphicFramePr>
            <a:graphicFrameLocks/>
          </p:cNvGraphicFramePr>
          <p:nvPr/>
        </p:nvGraphicFramePr>
        <p:xfrm>
          <a:off x="697930" y="1295400"/>
          <a:ext cx="7748140" cy="1554480"/>
        </p:xfrm>
        <a:graphic>
          <a:graphicData uri="http://schemas.openxmlformats.org/drawingml/2006/table">
            <a:tbl>
              <a:tblPr firstRow="1" firstCol="1">
                <a:tableStyleId>{BC89EF96-8CEA-46FF-86C4-4CE0E7609802}</a:tableStyleId>
              </a:tblPr>
              <a:tblGrid>
                <a:gridCol w="502583"/>
                <a:gridCol w="1940950"/>
                <a:gridCol w="1189808"/>
                <a:gridCol w="762000"/>
                <a:gridCol w="1066800"/>
                <a:gridCol w="914400"/>
                <a:gridCol w="1371599"/>
              </a:tblGrid>
              <a:tr h="361950">
                <a:tc>
                  <a:txBody>
                    <a:bodyPr/>
                    <a:lstStyle/>
                    <a:p>
                      <a:endParaRPr lang="en-US" dirty="0"/>
                    </a:p>
                  </a:txBody>
                  <a:tcPr marL="88174" marR="88174" anchor="ctr">
                    <a:lnL w="19050" cap="flat" cmpd="sng" algn="ctr">
                      <a:solidFill>
                        <a:srgbClr val="0070C0"/>
                      </a:solidFill>
                      <a:prstDash val="solid"/>
                      <a:round/>
                      <a:headEnd type="none" w="med" len="med"/>
                      <a:tailEnd type="none" w="med" len="med"/>
                    </a:lnL>
                    <a:lnR w="19050" cap="flat" cmpd="sng" algn="ctr">
                      <a:solidFill>
                        <a:srgbClr val="0070C0"/>
                      </a:solidFill>
                      <a:prstDash val="solid"/>
                      <a:round/>
                      <a:headEnd type="none" w="med" len="med"/>
                      <a:tailEnd type="none" w="med" len="med"/>
                    </a:lnR>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r>
                        <a:rPr lang="en-US" dirty="0" smtClean="0"/>
                        <a:t>Subject</a:t>
                      </a:r>
                      <a:endParaRPr lang="en-US" dirty="0"/>
                    </a:p>
                  </a:txBody>
                  <a:tcPr marL="88174" marR="88174" anchor="ctr">
                    <a:lnL w="19050" cap="flat" cmpd="sng" algn="ctr">
                      <a:solidFill>
                        <a:srgbClr val="0070C0"/>
                      </a:solidFill>
                      <a:prstDash val="solid"/>
                      <a:round/>
                      <a:headEnd type="none" w="med" len="med"/>
                      <a:tailEnd type="none" w="med" len="med"/>
                    </a:lnL>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r>
                        <a:rPr lang="en-US" dirty="0" smtClean="0"/>
                        <a:t>Reference</a:t>
                      </a:r>
                      <a:endParaRPr lang="en-US" dirty="0"/>
                    </a:p>
                  </a:txBody>
                  <a:tcPr marL="88174" marR="88174" anchor="ctr">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ctr"/>
                      <a:r>
                        <a:rPr lang="en-US" dirty="0" smtClean="0"/>
                        <a:t>Users</a:t>
                      </a:r>
                      <a:endParaRPr lang="en-US" dirty="0"/>
                    </a:p>
                  </a:txBody>
                  <a:tcPr marL="88174" marR="88174" anchor="ctr">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ctr"/>
                      <a:r>
                        <a:rPr lang="en-US" dirty="0" err="1" smtClean="0"/>
                        <a:t>Objs</a:t>
                      </a:r>
                      <a:r>
                        <a:rPr lang="en-US" dirty="0" smtClean="0"/>
                        <a:t>.</a:t>
                      </a:r>
                      <a:endParaRPr lang="en-US" dirty="0"/>
                    </a:p>
                  </a:txBody>
                  <a:tcPr marL="88174" marR="88174" anchor="ctr">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ctr"/>
                      <a:r>
                        <a:rPr lang="en-US" dirty="0" smtClean="0"/>
                        <a:t>Ref. </a:t>
                      </a:r>
                      <a:r>
                        <a:rPr lang="en-US" dirty="0" err="1" smtClean="0"/>
                        <a:t>Grps</a:t>
                      </a:r>
                      <a:r>
                        <a:rPr lang="en-US" dirty="0" smtClean="0"/>
                        <a:t>.</a:t>
                      </a:r>
                      <a:endParaRPr lang="en-US" dirty="0"/>
                    </a:p>
                  </a:txBody>
                  <a:tcPr marL="88174" marR="88174" anchor="ctr">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ctr"/>
                      <a:r>
                        <a:rPr lang="en-US" dirty="0" smtClean="0"/>
                        <a:t>Total</a:t>
                      </a:r>
                      <a:r>
                        <a:rPr lang="en-US" baseline="0" dirty="0" smtClean="0"/>
                        <a:t> Candidates</a:t>
                      </a:r>
                      <a:endParaRPr lang="en-US" dirty="0"/>
                    </a:p>
                  </a:txBody>
                  <a:tcPr marL="88174" marR="88174" anchor="ctr">
                    <a:lnR w="19050" cap="flat" cmpd="sng" algn="ctr">
                      <a:solidFill>
                        <a:srgbClr val="0070C0"/>
                      </a:solidFill>
                      <a:prstDash val="solid"/>
                      <a:round/>
                      <a:headEnd type="none" w="med" len="med"/>
                      <a:tailEnd type="none" w="med" len="med"/>
                    </a:lnR>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r>
              <a:tr h="361950">
                <a:tc>
                  <a:txBody>
                    <a:bodyPr/>
                    <a:lstStyle/>
                    <a:p>
                      <a:pPr algn="ctr"/>
                      <a:r>
                        <a:rPr lang="en-US" dirty="0" smtClean="0"/>
                        <a:t>1</a:t>
                      </a:r>
                      <a:endParaRPr lang="en-US" dirty="0"/>
                    </a:p>
                  </a:txBody>
                  <a:tcPr marL="88174" marR="88174" anchor="ctr">
                    <a:lnL w="19050" cap="flat" cmpd="sng" algn="ctr">
                      <a:solidFill>
                        <a:srgbClr val="0070C0"/>
                      </a:solidFill>
                      <a:prstDash val="solid"/>
                      <a:round/>
                      <a:headEnd type="none" w="med" len="med"/>
                      <a:tailEnd type="none" w="med" len="med"/>
                    </a:lnL>
                    <a:lnR w="19050" cap="flat" cmpd="sng" algn="ctr">
                      <a:solidFill>
                        <a:srgbClr val="0070C0"/>
                      </a:solidFill>
                      <a:prstDash val="solid"/>
                      <a:round/>
                      <a:headEnd type="none" w="med" len="med"/>
                      <a:tailEnd type="none" w="med" len="med"/>
                    </a:lnR>
                    <a:lnT w="19050" cap="flat" cmpd="sng" algn="ctr">
                      <a:solidFill>
                        <a:srgbClr val="0070C0"/>
                      </a:solidFill>
                      <a:prstDash val="solid"/>
                      <a:round/>
                      <a:headEnd type="none" w="med" len="med"/>
                      <a:tailEnd type="none" w="med" len="med"/>
                    </a:lnT>
                    <a:solidFill>
                      <a:schemeClr val="tx2">
                        <a:lumMod val="20000"/>
                        <a:lumOff val="80000"/>
                      </a:schemeClr>
                    </a:solidFill>
                  </a:tcPr>
                </a:tc>
                <a:tc>
                  <a:txBody>
                    <a:bodyPr/>
                    <a:lstStyle/>
                    <a:p>
                      <a:r>
                        <a:rPr lang="en-US" sz="1800" kern="1200" baseline="0" dirty="0" smtClean="0"/>
                        <a:t>File Server</a:t>
                      </a:r>
                      <a:endParaRPr lang="en-US" dirty="0"/>
                    </a:p>
                  </a:txBody>
                  <a:tcPr marL="88174" marR="88174" anchor="ctr">
                    <a:lnL w="19050" cap="flat" cmpd="sng" algn="ctr">
                      <a:solidFill>
                        <a:srgbClr val="0070C0"/>
                      </a:solidFill>
                      <a:prstDash val="solid"/>
                      <a:round/>
                      <a:headEnd type="none" w="med" len="med"/>
                      <a:tailEnd type="none" w="med" len="med"/>
                    </a:lnL>
                    <a:lnT w="19050" cap="flat" cmpd="sng" algn="ctr">
                      <a:solidFill>
                        <a:srgbClr val="0070C0"/>
                      </a:solidFill>
                      <a:prstDash val="solid"/>
                      <a:round/>
                      <a:headEnd type="none" w="med" len="med"/>
                      <a:tailEnd type="none" w="med" len="med"/>
                    </a:lnT>
                  </a:tcPr>
                </a:tc>
                <a:tc>
                  <a:txBody>
                    <a:bodyPr/>
                    <a:lstStyle/>
                    <a:p>
                      <a:r>
                        <a:rPr lang="en-US" sz="1800" kern="1200" baseline="0" dirty="0" smtClean="0"/>
                        <a:t>Email Lists</a:t>
                      </a:r>
                      <a:endParaRPr lang="en-US" dirty="0"/>
                    </a:p>
                  </a:txBody>
                  <a:tcPr marL="88174" marR="88174" anchor="ctr">
                    <a:lnT w="19050" cap="flat" cmpd="sng" algn="ctr">
                      <a:solidFill>
                        <a:srgbClr val="0070C0"/>
                      </a:solidFill>
                      <a:prstDash val="solid"/>
                      <a:round/>
                      <a:headEnd type="none" w="med" len="med"/>
                      <a:tailEnd type="none" w="med" len="med"/>
                    </a:lnT>
                  </a:tcPr>
                </a:tc>
                <a:tc>
                  <a:txBody>
                    <a:bodyPr/>
                    <a:lstStyle/>
                    <a:p>
                      <a:pPr algn="ctr"/>
                      <a:r>
                        <a:rPr lang="en-US" sz="1800" kern="1200" baseline="0" dirty="0" smtClean="0"/>
                        <a:t>119</a:t>
                      </a:r>
                      <a:endParaRPr lang="en-US" dirty="0"/>
                    </a:p>
                  </a:txBody>
                  <a:tcPr marL="88174" marR="88174" anchor="ctr">
                    <a:lnT w="19050" cap="flat" cmpd="sng" algn="ctr">
                      <a:solidFill>
                        <a:srgbClr val="0070C0"/>
                      </a:solidFill>
                      <a:prstDash val="solid"/>
                      <a:round/>
                      <a:headEnd type="none" w="med" len="med"/>
                      <a:tailEnd type="none" w="med" len="med"/>
                    </a:lnT>
                  </a:tcPr>
                </a:tc>
                <a:tc>
                  <a:txBody>
                    <a:bodyPr/>
                    <a:lstStyle/>
                    <a:p>
                      <a:pPr algn="ctr"/>
                      <a:r>
                        <a:rPr lang="en-US" sz="1800" kern="1200" baseline="0" dirty="0" smtClean="0"/>
                        <a:t>105682</a:t>
                      </a:r>
                      <a:endParaRPr lang="en-US" dirty="0"/>
                    </a:p>
                  </a:txBody>
                  <a:tcPr marL="88174" marR="88174" anchor="ctr">
                    <a:lnT w="19050" cap="flat" cmpd="sng" algn="ctr">
                      <a:solidFill>
                        <a:srgbClr val="0070C0"/>
                      </a:solidFill>
                      <a:prstDash val="solid"/>
                      <a:round/>
                      <a:headEnd type="none" w="med" len="med"/>
                      <a:tailEnd type="none" w="med" len="med"/>
                    </a:lnT>
                  </a:tcPr>
                </a:tc>
                <a:tc>
                  <a:txBody>
                    <a:bodyPr/>
                    <a:lstStyle/>
                    <a:p>
                      <a:pPr algn="ctr"/>
                      <a:r>
                        <a:rPr lang="en-US" dirty="0" smtClean="0"/>
                        <a:t>237</a:t>
                      </a:r>
                      <a:endParaRPr lang="en-US" dirty="0"/>
                    </a:p>
                  </a:txBody>
                  <a:tcPr marL="88174" marR="88174" anchor="ctr">
                    <a:lnT w="19050" cap="flat" cmpd="sng" algn="ctr">
                      <a:solidFill>
                        <a:srgbClr val="0070C0"/>
                      </a:solidFill>
                      <a:prstDash val="solid"/>
                      <a:round/>
                      <a:headEnd type="none" w="med" len="med"/>
                      <a:tailEnd type="none" w="med" len="med"/>
                    </a:lnT>
                  </a:tcPr>
                </a:tc>
                <a:tc>
                  <a:txBody>
                    <a:bodyPr/>
                    <a:lstStyle/>
                    <a:p>
                      <a:pPr algn="ctr"/>
                      <a:r>
                        <a:rPr lang="en-US" sz="2400" dirty="0" smtClean="0"/>
                        <a:t>19</a:t>
                      </a:r>
                      <a:endParaRPr lang="en-US" sz="2400" dirty="0"/>
                    </a:p>
                  </a:txBody>
                  <a:tcPr marL="88174" marR="88174" anchor="ctr">
                    <a:lnR w="19050" cap="flat" cmpd="sng" algn="ctr">
                      <a:solidFill>
                        <a:srgbClr val="0070C0"/>
                      </a:solidFill>
                      <a:prstDash val="solid"/>
                      <a:round/>
                      <a:headEnd type="none" w="med" len="med"/>
                      <a:tailEnd type="none" w="med" len="med"/>
                    </a:lnR>
                    <a:lnT w="19050" cap="flat" cmpd="sng" algn="ctr">
                      <a:solidFill>
                        <a:srgbClr val="0070C0"/>
                      </a:solidFill>
                      <a:prstDash val="solid"/>
                      <a:round/>
                      <a:headEnd type="none" w="med" len="med"/>
                      <a:tailEnd type="none" w="med" len="med"/>
                    </a:lnT>
                  </a:tcPr>
                </a:tc>
              </a:tr>
              <a:tr h="361950">
                <a:tc>
                  <a:txBody>
                    <a:bodyPr/>
                    <a:lstStyle/>
                    <a:p>
                      <a:pPr algn="ctr"/>
                      <a:r>
                        <a:rPr lang="en-US" dirty="0" smtClean="0"/>
                        <a:t>2</a:t>
                      </a:r>
                      <a:endParaRPr lang="en-US" dirty="0"/>
                    </a:p>
                  </a:txBody>
                  <a:tcPr marL="88174" marR="88174" anchor="ctr">
                    <a:lnL w="19050" cap="flat" cmpd="sng" algn="ctr">
                      <a:solidFill>
                        <a:srgbClr val="0070C0"/>
                      </a:solidFill>
                      <a:prstDash val="solid"/>
                      <a:round/>
                      <a:headEnd type="none" w="med" len="med"/>
                      <a:tailEnd type="none" w="med" len="med"/>
                    </a:lnL>
                    <a:lnR w="19050" cap="flat" cmpd="sng" algn="ctr">
                      <a:solidFill>
                        <a:srgbClr val="0070C0"/>
                      </a:solidFill>
                      <a:prstDash val="solid"/>
                      <a:round/>
                      <a:headEnd type="none" w="med" len="med"/>
                      <a:tailEnd type="none" w="med" len="med"/>
                    </a:lnR>
                    <a:solidFill>
                      <a:schemeClr val="tx2">
                        <a:lumMod val="20000"/>
                        <a:lumOff val="80000"/>
                      </a:schemeClr>
                    </a:solidFill>
                  </a:tcPr>
                </a:tc>
                <a:tc>
                  <a:txBody>
                    <a:bodyPr/>
                    <a:lstStyle/>
                    <a:p>
                      <a:r>
                        <a:rPr lang="en-US" sz="1800" kern="1200" baseline="0" dirty="0" smtClean="0"/>
                        <a:t>Shared Web Pages</a:t>
                      </a:r>
                      <a:endParaRPr lang="en-US" dirty="0"/>
                    </a:p>
                  </a:txBody>
                  <a:tcPr marL="88174" marR="88174" anchor="ctr">
                    <a:lnL w="19050" cap="flat" cmpd="sng" algn="ctr">
                      <a:solidFill>
                        <a:srgbClr val="0070C0"/>
                      </a:solidFill>
                      <a:prstDash val="solid"/>
                      <a:round/>
                      <a:headEnd type="none" w="med" len="med"/>
                      <a:tailEnd type="none" w="med" len="med"/>
                    </a:lnL>
                  </a:tcPr>
                </a:tc>
                <a:tc>
                  <a:txBody>
                    <a:bodyPr/>
                    <a:lstStyle/>
                    <a:p>
                      <a:r>
                        <a:rPr lang="en-US" sz="1800" kern="1200" baseline="0" dirty="0" smtClean="0"/>
                        <a:t>Email Lists</a:t>
                      </a:r>
                      <a:endParaRPr lang="en-US" dirty="0"/>
                    </a:p>
                  </a:txBody>
                  <a:tcPr marL="88174" marR="88174" anchor="ctr"/>
                </a:tc>
                <a:tc>
                  <a:txBody>
                    <a:bodyPr/>
                    <a:lstStyle/>
                    <a:p>
                      <a:pPr algn="ctr"/>
                      <a:r>
                        <a:rPr lang="en-US" sz="1800" kern="1200" baseline="0" dirty="0" smtClean="0"/>
                        <a:t>1794</a:t>
                      </a:r>
                      <a:endParaRPr lang="en-US" dirty="0"/>
                    </a:p>
                  </a:txBody>
                  <a:tcPr marL="88174" marR="88174" anchor="ctr"/>
                </a:tc>
                <a:tc>
                  <a:txBody>
                    <a:bodyPr/>
                    <a:lstStyle/>
                    <a:p>
                      <a:pPr algn="ctr"/>
                      <a:r>
                        <a:rPr lang="en-US" sz="1800" kern="1200" baseline="0" dirty="0" smtClean="0"/>
                        <a:t>1917</a:t>
                      </a:r>
                      <a:endParaRPr lang="en-US" dirty="0"/>
                    </a:p>
                  </a:txBody>
                  <a:tcPr marL="88174" marR="88174" anchor="ctr"/>
                </a:tc>
                <a:tc>
                  <a:txBody>
                    <a:bodyPr/>
                    <a:lstStyle/>
                    <a:p>
                      <a:pPr algn="ctr"/>
                      <a:r>
                        <a:rPr lang="en-US" sz="1800" kern="1200" baseline="0" dirty="0" smtClean="0"/>
                        <a:t>307</a:t>
                      </a:r>
                      <a:endParaRPr lang="en-US" dirty="0"/>
                    </a:p>
                  </a:txBody>
                  <a:tcPr marL="88174" marR="88174" anchor="ctr"/>
                </a:tc>
                <a:tc>
                  <a:txBody>
                    <a:bodyPr/>
                    <a:lstStyle/>
                    <a:p>
                      <a:pPr algn="ctr"/>
                      <a:r>
                        <a:rPr lang="en-US" sz="2400" dirty="0" smtClean="0"/>
                        <a:t>16</a:t>
                      </a:r>
                      <a:endParaRPr lang="en-US" sz="2400" dirty="0"/>
                    </a:p>
                  </a:txBody>
                  <a:tcPr marL="88174" marR="88174" anchor="ctr">
                    <a:lnR w="19050" cap="flat" cmpd="sng" algn="ctr">
                      <a:solidFill>
                        <a:srgbClr val="0070C0"/>
                      </a:solidFill>
                      <a:prstDash val="solid"/>
                      <a:round/>
                      <a:headEnd type="none" w="med" len="med"/>
                      <a:tailEnd type="none" w="med" len="med"/>
                    </a:lnR>
                  </a:tcPr>
                </a:tc>
              </a:tr>
            </a:tbl>
          </a:graphicData>
        </a:graphic>
      </p:graphicFrame>
      <p:graphicFrame>
        <p:nvGraphicFramePr>
          <p:cNvPr id="7" name="Chart 6"/>
          <p:cNvGraphicFramePr/>
          <p:nvPr/>
        </p:nvGraphicFramePr>
        <p:xfrm>
          <a:off x="685800" y="3505200"/>
          <a:ext cx="7772400" cy="2895600"/>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4038600" y="3581400"/>
            <a:ext cx="1676400" cy="2743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ontent Placeholder 3"/>
          <p:cNvGraphicFramePr>
            <a:graphicFrameLocks/>
          </p:cNvGraphicFramePr>
          <p:nvPr/>
        </p:nvGraphicFramePr>
        <p:xfrm>
          <a:off x="685800" y="2590800"/>
          <a:ext cx="7772400" cy="1706880"/>
        </p:xfrm>
        <a:graphic>
          <a:graphicData uri="http://schemas.openxmlformats.org/drawingml/2006/table">
            <a:tbl>
              <a:tblPr firstRow="1" firstCol="1">
                <a:tableStyleId>{3B4B98B0-60AC-42C2-AFA5-B58CD77FA1E5}</a:tableStyleId>
              </a:tblPr>
              <a:tblGrid>
                <a:gridCol w="1494693"/>
                <a:gridCol w="2092569"/>
                <a:gridCol w="2092569"/>
                <a:gridCol w="2092569"/>
              </a:tblGrid>
              <a:tr h="975360">
                <a:tc>
                  <a:txBody>
                    <a:bodyPr/>
                    <a:lstStyle/>
                    <a:p>
                      <a:r>
                        <a:rPr lang="en-US" sz="1800" kern="1200" baseline="0" dirty="0" smtClean="0"/>
                        <a:t>Type</a:t>
                      </a:r>
                      <a:endParaRPr lang="en-US" dirty="0">
                        <a:solidFill>
                          <a:schemeClr val="bg1"/>
                        </a:solidFill>
                      </a:endParaRPr>
                    </a:p>
                  </a:txBody>
                  <a:tcPr anchor="ctr">
                    <a:lnL w="28575" cap="flat" cmpd="sng" algn="ctr">
                      <a:solidFill>
                        <a:srgbClr val="0070C0"/>
                      </a:solidFill>
                      <a:prstDash val="solid"/>
                      <a:round/>
                      <a:headEnd type="none" w="med" len="med"/>
                      <a:tailEnd type="none" w="med" len="med"/>
                    </a:lnL>
                    <a:lnR w="19050" cap="flat" cmpd="sng" algn="ctr">
                      <a:solidFill>
                        <a:schemeClr val="tx2">
                          <a:lumMod val="60000"/>
                          <a:lumOff val="40000"/>
                        </a:schemeClr>
                      </a:solidFill>
                      <a:prstDash val="solid"/>
                      <a:round/>
                      <a:headEnd type="none" w="med" len="med"/>
                      <a:tailEnd type="none" w="med" len="med"/>
                    </a:lnR>
                    <a:lnT w="28575"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ctr"/>
                      <a:r>
                        <a:rPr lang="en-US" dirty="0" smtClean="0"/>
                        <a:t>Valid </a:t>
                      </a:r>
                      <a:r>
                        <a:rPr lang="en-US" dirty="0" err="1" smtClean="0"/>
                        <a:t>Misconfigs</a:t>
                      </a:r>
                      <a:endParaRPr lang="en-US" dirty="0"/>
                    </a:p>
                  </a:txBody>
                  <a:tcPr anchor="ctr">
                    <a:lnL w="19050" cap="flat" cmpd="sng" algn="ctr">
                      <a:solidFill>
                        <a:schemeClr val="tx2">
                          <a:lumMod val="60000"/>
                          <a:lumOff val="40000"/>
                        </a:schemeClr>
                      </a:solidFill>
                      <a:prstDash val="solid"/>
                      <a:round/>
                      <a:headEnd type="none" w="med" len="med"/>
                      <a:tailEnd type="none" w="med" len="med"/>
                    </a:lnL>
                    <a:lnR w="19050" cap="flat" cmpd="sng" algn="ctr">
                      <a:solidFill>
                        <a:schemeClr val="tx2">
                          <a:lumMod val="60000"/>
                          <a:lumOff val="40000"/>
                        </a:schemeClr>
                      </a:solidFill>
                      <a:prstDash val="solid"/>
                      <a:round/>
                      <a:headEnd type="none" w="med" len="med"/>
                      <a:tailEnd type="none" w="med" len="med"/>
                    </a:lnR>
                    <a:lnT w="28575"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ctr"/>
                      <a:r>
                        <a:rPr lang="en-US" dirty="0" smtClean="0"/>
                        <a:t>Directories affected</a:t>
                      </a:r>
                      <a:endParaRPr lang="en-US" dirty="0">
                        <a:solidFill>
                          <a:schemeClr val="bg1"/>
                        </a:solidFill>
                      </a:endParaRPr>
                    </a:p>
                  </a:txBody>
                  <a:tcPr anchor="ctr">
                    <a:lnL w="19050" cap="flat" cmpd="sng" algn="ctr">
                      <a:solidFill>
                        <a:schemeClr val="tx2">
                          <a:lumMod val="60000"/>
                          <a:lumOff val="40000"/>
                        </a:schemeClr>
                      </a:solidFill>
                      <a:prstDash val="solid"/>
                      <a:round/>
                      <a:headEnd type="none" w="med" len="med"/>
                      <a:tailEnd type="none" w="med" len="med"/>
                    </a:lnL>
                    <a:lnR w="19050" cap="flat" cmpd="sng" algn="ctr">
                      <a:solidFill>
                        <a:schemeClr val="tx2">
                          <a:lumMod val="60000"/>
                          <a:lumOff val="40000"/>
                        </a:schemeClr>
                      </a:solidFill>
                      <a:prstDash val="solid"/>
                      <a:round/>
                      <a:headEnd type="none" w="med" len="med"/>
                      <a:tailEnd type="none" w="med" len="med"/>
                    </a:lnR>
                    <a:lnT w="28575"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ctr"/>
                      <a:r>
                        <a:rPr lang="en-US" sz="1800" kern="1200" baseline="0" dirty="0" smtClean="0"/>
                        <a:t>Users affected</a:t>
                      </a:r>
                      <a:endParaRPr lang="en-US" dirty="0">
                        <a:solidFill>
                          <a:schemeClr val="bg1"/>
                        </a:solidFill>
                      </a:endParaRPr>
                    </a:p>
                  </a:txBody>
                  <a:tcPr anchor="ctr">
                    <a:lnL w="19050" cap="flat" cmpd="sng" algn="ctr">
                      <a:solidFill>
                        <a:schemeClr val="tx2">
                          <a:lumMod val="60000"/>
                          <a:lumOff val="40000"/>
                        </a:schemeClr>
                      </a:solidFill>
                      <a:prstDash val="solid"/>
                      <a:round/>
                      <a:headEnd type="none" w="med" len="med"/>
                      <a:tailEnd type="none" w="med" len="med"/>
                    </a:lnL>
                    <a:lnR w="28575" cap="flat" cmpd="sng" algn="ctr">
                      <a:solidFill>
                        <a:srgbClr val="0070C0"/>
                      </a:solidFill>
                      <a:prstDash val="solid"/>
                      <a:round/>
                      <a:headEnd type="none" w="med" len="med"/>
                      <a:tailEnd type="none" w="med" len="med"/>
                    </a:lnR>
                    <a:lnT w="28575"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r>
              <a:tr h="264160">
                <a:tc>
                  <a:txBody>
                    <a:bodyPr/>
                    <a:lstStyle/>
                    <a:p>
                      <a:r>
                        <a:rPr lang="en-US" sz="1800" kern="1200" baseline="0" dirty="0" smtClean="0"/>
                        <a:t>Security</a:t>
                      </a:r>
                      <a:endParaRPr lang="en-US" dirty="0"/>
                    </a:p>
                  </a:txBody>
                  <a:tcPr anchor="ctr">
                    <a:lnL w="28575" cap="flat" cmpd="sng" algn="ctr">
                      <a:solidFill>
                        <a:srgbClr val="0070C0"/>
                      </a:solidFill>
                      <a:prstDash val="solid"/>
                      <a:round/>
                      <a:headEnd type="none" w="med" len="med"/>
                      <a:tailEnd type="none" w="med" len="med"/>
                    </a:lnL>
                    <a:lnR w="19050" cap="flat" cmpd="sng" algn="ctr">
                      <a:solidFill>
                        <a:schemeClr val="tx2">
                          <a:lumMod val="60000"/>
                          <a:lumOff val="40000"/>
                        </a:schemeClr>
                      </a:solidFill>
                      <a:prstDash val="solid"/>
                      <a:round/>
                      <a:headEnd type="none" w="med" len="med"/>
                      <a:tailEnd type="none" w="med" len="med"/>
                    </a:lnR>
                    <a:lnT w="19050" cap="flat" cmpd="sng" algn="ctr">
                      <a:solidFill>
                        <a:srgbClr val="0070C0"/>
                      </a:solidFill>
                      <a:prstDash val="solid"/>
                      <a:round/>
                      <a:headEnd type="none" w="med" len="med"/>
                      <a:tailEnd type="none" w="med" len="med"/>
                    </a:lnT>
                    <a:lnB w="19050" cap="flat" cmpd="sng" algn="ctr">
                      <a:solidFill>
                        <a:schemeClr val="tx2">
                          <a:lumMod val="60000"/>
                          <a:lumOff val="40000"/>
                        </a:schemeClr>
                      </a:solidFill>
                      <a:prstDash val="solid"/>
                      <a:round/>
                      <a:headEnd type="none" w="med" len="med"/>
                      <a:tailEnd type="none" w="med" len="med"/>
                    </a:lnB>
                  </a:tcPr>
                </a:tc>
                <a:tc>
                  <a:txBody>
                    <a:bodyPr/>
                    <a:lstStyle/>
                    <a:p>
                      <a:pPr algn="ctr"/>
                      <a:r>
                        <a:rPr lang="en-US" sz="1800" kern="1200" baseline="0" dirty="0" smtClean="0"/>
                        <a:t>10</a:t>
                      </a:r>
                      <a:endParaRPr lang="en-US" dirty="0"/>
                    </a:p>
                  </a:txBody>
                  <a:tcPr anchor="ctr">
                    <a:lnL w="19050" cap="flat" cmpd="sng" algn="ctr">
                      <a:solidFill>
                        <a:schemeClr val="tx2">
                          <a:lumMod val="60000"/>
                          <a:lumOff val="40000"/>
                        </a:schemeClr>
                      </a:solidFill>
                      <a:prstDash val="solid"/>
                      <a:round/>
                      <a:headEnd type="none" w="med" len="med"/>
                      <a:tailEnd type="none" w="med" len="med"/>
                    </a:lnL>
                    <a:lnR w="19050" cap="flat" cmpd="sng" algn="ctr">
                      <a:solidFill>
                        <a:schemeClr val="tx2">
                          <a:lumMod val="60000"/>
                          <a:lumOff val="40000"/>
                        </a:schemeClr>
                      </a:solidFill>
                      <a:prstDash val="solid"/>
                      <a:round/>
                      <a:headEnd type="none" w="med" len="med"/>
                      <a:tailEnd type="none" w="med" len="med"/>
                    </a:lnR>
                    <a:lnT w="19050" cap="flat" cmpd="sng" algn="ctr">
                      <a:solidFill>
                        <a:srgbClr val="0070C0"/>
                      </a:solidFill>
                      <a:prstDash val="solid"/>
                      <a:round/>
                      <a:headEnd type="none" w="med" len="med"/>
                      <a:tailEnd type="none" w="med" len="med"/>
                    </a:lnT>
                    <a:lnB w="19050" cap="flat" cmpd="sng" algn="ctr">
                      <a:solidFill>
                        <a:schemeClr val="tx2">
                          <a:lumMod val="60000"/>
                          <a:lumOff val="40000"/>
                        </a:schemeClr>
                      </a:solidFill>
                      <a:prstDash val="solid"/>
                      <a:round/>
                      <a:headEnd type="none" w="med" len="med"/>
                      <a:tailEnd type="none" w="med" len="med"/>
                    </a:lnB>
                  </a:tcPr>
                </a:tc>
                <a:tc>
                  <a:txBody>
                    <a:bodyPr/>
                    <a:lstStyle/>
                    <a:p>
                      <a:pPr algn="ctr"/>
                      <a:r>
                        <a:rPr lang="en-US" sz="1800" kern="1200" baseline="0" dirty="0" smtClean="0"/>
                        <a:t>1639</a:t>
                      </a:r>
                      <a:endParaRPr lang="en-US" dirty="0"/>
                    </a:p>
                  </a:txBody>
                  <a:tcPr anchor="ctr">
                    <a:lnL w="19050" cap="flat" cmpd="sng" algn="ctr">
                      <a:solidFill>
                        <a:schemeClr val="tx2">
                          <a:lumMod val="60000"/>
                          <a:lumOff val="40000"/>
                        </a:schemeClr>
                      </a:solidFill>
                      <a:prstDash val="solid"/>
                      <a:round/>
                      <a:headEnd type="none" w="med" len="med"/>
                      <a:tailEnd type="none" w="med" len="med"/>
                    </a:lnL>
                    <a:lnR w="19050" cap="flat" cmpd="sng" algn="ctr">
                      <a:solidFill>
                        <a:schemeClr val="tx2">
                          <a:lumMod val="60000"/>
                          <a:lumOff val="40000"/>
                        </a:schemeClr>
                      </a:solidFill>
                      <a:prstDash val="solid"/>
                      <a:round/>
                      <a:headEnd type="none" w="med" len="med"/>
                      <a:tailEnd type="none" w="med" len="med"/>
                    </a:lnR>
                    <a:lnT w="19050" cap="flat" cmpd="sng" algn="ctr">
                      <a:solidFill>
                        <a:srgbClr val="0070C0"/>
                      </a:solidFill>
                      <a:prstDash val="solid"/>
                      <a:round/>
                      <a:headEnd type="none" w="med" len="med"/>
                      <a:tailEnd type="none" w="med" len="med"/>
                    </a:lnT>
                    <a:lnB w="19050" cap="flat" cmpd="sng" algn="ctr">
                      <a:solidFill>
                        <a:schemeClr val="tx2">
                          <a:lumMod val="60000"/>
                          <a:lumOff val="40000"/>
                        </a:schemeClr>
                      </a:solidFill>
                      <a:prstDash val="solid"/>
                      <a:round/>
                      <a:headEnd type="none" w="med" len="med"/>
                      <a:tailEnd type="none" w="med" len="med"/>
                    </a:lnB>
                  </a:tcPr>
                </a:tc>
                <a:tc>
                  <a:txBody>
                    <a:bodyPr/>
                    <a:lstStyle/>
                    <a:p>
                      <a:pPr algn="ctr"/>
                      <a:r>
                        <a:rPr lang="en-US" sz="1800" kern="1200" baseline="0" dirty="0" smtClean="0"/>
                        <a:t>6</a:t>
                      </a:r>
                      <a:endParaRPr lang="en-US" dirty="0"/>
                    </a:p>
                  </a:txBody>
                  <a:tcPr anchor="ctr">
                    <a:lnL w="19050" cap="flat" cmpd="sng" algn="ctr">
                      <a:solidFill>
                        <a:schemeClr val="tx2">
                          <a:lumMod val="60000"/>
                          <a:lumOff val="40000"/>
                        </a:schemeClr>
                      </a:solidFill>
                      <a:prstDash val="solid"/>
                      <a:round/>
                      <a:headEnd type="none" w="med" len="med"/>
                      <a:tailEnd type="none" w="med" len="med"/>
                    </a:lnL>
                    <a:lnR w="28575" cap="flat" cmpd="sng" algn="ctr">
                      <a:solidFill>
                        <a:srgbClr val="0070C0"/>
                      </a:solidFill>
                      <a:prstDash val="solid"/>
                      <a:round/>
                      <a:headEnd type="none" w="med" len="med"/>
                      <a:tailEnd type="none" w="med" len="med"/>
                    </a:lnR>
                    <a:lnT w="19050" cap="flat" cmpd="sng" algn="ctr">
                      <a:solidFill>
                        <a:srgbClr val="0070C0"/>
                      </a:solidFill>
                      <a:prstDash val="solid"/>
                      <a:round/>
                      <a:headEnd type="none" w="med" len="med"/>
                      <a:tailEnd type="none" w="med" len="med"/>
                    </a:lnT>
                    <a:lnB w="19050" cap="flat" cmpd="sng" algn="ctr">
                      <a:solidFill>
                        <a:schemeClr val="tx2">
                          <a:lumMod val="60000"/>
                          <a:lumOff val="40000"/>
                        </a:schemeClr>
                      </a:solidFill>
                      <a:prstDash val="solid"/>
                      <a:round/>
                      <a:headEnd type="none" w="med" len="med"/>
                      <a:tailEnd type="none" w="med" len="med"/>
                    </a:lnB>
                  </a:tcPr>
                </a:tc>
              </a:tr>
              <a:tr h="264160">
                <a:tc>
                  <a:txBody>
                    <a:bodyPr/>
                    <a:lstStyle/>
                    <a:p>
                      <a:r>
                        <a:rPr lang="en-US" sz="1800" kern="1200" baseline="0" dirty="0" smtClean="0"/>
                        <a:t>Accessibility</a:t>
                      </a:r>
                      <a:endParaRPr lang="en-US" dirty="0"/>
                    </a:p>
                  </a:txBody>
                  <a:tcPr anchor="ctr">
                    <a:lnL w="28575" cap="flat" cmpd="sng" algn="ctr">
                      <a:solidFill>
                        <a:srgbClr val="0070C0"/>
                      </a:solidFill>
                      <a:prstDash val="solid"/>
                      <a:round/>
                      <a:headEnd type="none" w="med" len="med"/>
                      <a:tailEnd type="none" w="med" len="med"/>
                    </a:lnL>
                    <a:lnR w="19050" cap="flat" cmpd="sng" algn="ctr">
                      <a:solidFill>
                        <a:schemeClr val="tx2">
                          <a:lumMod val="60000"/>
                          <a:lumOff val="40000"/>
                        </a:schemeClr>
                      </a:solidFill>
                      <a:prstDash val="solid"/>
                      <a:round/>
                      <a:headEnd type="none" w="med" len="med"/>
                      <a:tailEnd type="none" w="med" len="med"/>
                    </a:lnR>
                    <a:lnT w="19050" cap="flat" cmpd="sng" algn="ctr">
                      <a:solidFill>
                        <a:schemeClr val="tx2">
                          <a:lumMod val="60000"/>
                          <a:lumOff val="40000"/>
                        </a:schemeClr>
                      </a:solidFill>
                      <a:prstDash val="solid"/>
                      <a:round/>
                      <a:headEnd type="none" w="med" len="med"/>
                      <a:tailEnd type="none" w="med" len="med"/>
                    </a:lnT>
                    <a:lnB w="28575" cap="flat" cmpd="sng" algn="ctr">
                      <a:solidFill>
                        <a:srgbClr val="0070C0"/>
                      </a:solidFill>
                      <a:prstDash val="solid"/>
                      <a:round/>
                      <a:headEnd type="none" w="med" len="med"/>
                      <a:tailEnd type="none" w="med" len="med"/>
                    </a:lnB>
                  </a:tcPr>
                </a:tc>
                <a:tc>
                  <a:txBody>
                    <a:bodyPr/>
                    <a:lstStyle/>
                    <a:p>
                      <a:pPr algn="ctr"/>
                      <a:r>
                        <a:rPr lang="en-US" sz="1800" kern="1200" baseline="0" dirty="0" smtClean="0"/>
                        <a:t>8</a:t>
                      </a:r>
                      <a:endParaRPr lang="en-US" dirty="0"/>
                    </a:p>
                  </a:txBody>
                  <a:tcPr anchor="ctr">
                    <a:lnL w="19050" cap="flat" cmpd="sng" algn="ctr">
                      <a:solidFill>
                        <a:schemeClr val="tx2">
                          <a:lumMod val="60000"/>
                          <a:lumOff val="40000"/>
                        </a:schemeClr>
                      </a:solidFill>
                      <a:prstDash val="solid"/>
                      <a:round/>
                      <a:headEnd type="none" w="med" len="med"/>
                      <a:tailEnd type="none" w="med" len="med"/>
                    </a:lnL>
                    <a:lnR w="19050" cap="flat" cmpd="sng" algn="ctr">
                      <a:solidFill>
                        <a:schemeClr val="tx2">
                          <a:lumMod val="60000"/>
                          <a:lumOff val="40000"/>
                        </a:schemeClr>
                      </a:solidFill>
                      <a:prstDash val="solid"/>
                      <a:round/>
                      <a:headEnd type="none" w="med" len="med"/>
                      <a:tailEnd type="none" w="med" len="med"/>
                    </a:lnR>
                    <a:lnT w="19050" cap="flat" cmpd="sng" algn="ctr">
                      <a:solidFill>
                        <a:schemeClr val="tx2">
                          <a:lumMod val="60000"/>
                          <a:lumOff val="40000"/>
                        </a:schemeClr>
                      </a:solidFill>
                      <a:prstDash val="solid"/>
                      <a:round/>
                      <a:headEnd type="none" w="med" len="med"/>
                      <a:tailEnd type="none" w="med" len="med"/>
                    </a:lnT>
                    <a:lnB w="28575" cap="flat" cmpd="sng" algn="ctr">
                      <a:solidFill>
                        <a:srgbClr val="0070C0"/>
                      </a:solidFill>
                      <a:prstDash val="solid"/>
                      <a:round/>
                      <a:headEnd type="none" w="med" len="med"/>
                      <a:tailEnd type="none" w="med" len="med"/>
                    </a:lnB>
                  </a:tcPr>
                </a:tc>
                <a:tc>
                  <a:txBody>
                    <a:bodyPr/>
                    <a:lstStyle/>
                    <a:p>
                      <a:pPr algn="ctr"/>
                      <a:r>
                        <a:rPr lang="en-US" sz="1800" kern="1200" baseline="0" dirty="0" smtClean="0"/>
                        <a:t>163</a:t>
                      </a:r>
                      <a:endParaRPr lang="en-US" dirty="0"/>
                    </a:p>
                  </a:txBody>
                  <a:tcPr anchor="ctr">
                    <a:lnL w="19050" cap="flat" cmpd="sng" algn="ctr">
                      <a:solidFill>
                        <a:schemeClr val="tx2">
                          <a:lumMod val="60000"/>
                          <a:lumOff val="40000"/>
                        </a:schemeClr>
                      </a:solidFill>
                      <a:prstDash val="solid"/>
                      <a:round/>
                      <a:headEnd type="none" w="med" len="med"/>
                      <a:tailEnd type="none" w="med" len="med"/>
                    </a:lnL>
                    <a:lnR w="19050" cap="flat" cmpd="sng" algn="ctr">
                      <a:solidFill>
                        <a:schemeClr val="tx2">
                          <a:lumMod val="60000"/>
                          <a:lumOff val="40000"/>
                        </a:schemeClr>
                      </a:solidFill>
                      <a:prstDash val="solid"/>
                      <a:round/>
                      <a:headEnd type="none" w="med" len="med"/>
                      <a:tailEnd type="none" w="med" len="med"/>
                    </a:lnR>
                    <a:lnT w="19050" cap="flat" cmpd="sng" algn="ctr">
                      <a:solidFill>
                        <a:schemeClr val="tx2">
                          <a:lumMod val="60000"/>
                          <a:lumOff val="40000"/>
                        </a:schemeClr>
                      </a:solidFill>
                      <a:prstDash val="solid"/>
                      <a:round/>
                      <a:headEnd type="none" w="med" len="med"/>
                      <a:tailEnd type="none" w="med" len="med"/>
                    </a:lnT>
                    <a:lnB w="28575" cap="flat" cmpd="sng" algn="ctr">
                      <a:solidFill>
                        <a:srgbClr val="0070C0"/>
                      </a:solidFill>
                      <a:prstDash val="solid"/>
                      <a:round/>
                      <a:headEnd type="none" w="med" len="med"/>
                      <a:tailEnd type="none" w="med" len="med"/>
                    </a:lnB>
                  </a:tcPr>
                </a:tc>
                <a:tc>
                  <a:txBody>
                    <a:bodyPr/>
                    <a:lstStyle/>
                    <a:p>
                      <a:pPr algn="ctr"/>
                      <a:r>
                        <a:rPr lang="en-US" sz="1800" kern="1200" baseline="0" dirty="0" smtClean="0"/>
                        <a:t>7</a:t>
                      </a:r>
                      <a:endParaRPr lang="en-US" dirty="0"/>
                    </a:p>
                  </a:txBody>
                  <a:tcPr anchor="ctr">
                    <a:lnL w="19050" cap="flat" cmpd="sng" algn="ctr">
                      <a:solidFill>
                        <a:schemeClr val="tx2">
                          <a:lumMod val="60000"/>
                          <a:lumOff val="40000"/>
                        </a:schemeClr>
                      </a:solidFill>
                      <a:prstDash val="solid"/>
                      <a:round/>
                      <a:headEnd type="none" w="med" len="med"/>
                      <a:tailEnd type="none" w="med" len="med"/>
                    </a:lnL>
                    <a:lnR w="28575" cap="flat" cmpd="sng" algn="ctr">
                      <a:solidFill>
                        <a:srgbClr val="0070C0"/>
                      </a:solidFill>
                      <a:prstDash val="solid"/>
                      <a:round/>
                      <a:headEnd type="none" w="med" len="med"/>
                      <a:tailEnd type="none" w="med" len="med"/>
                    </a:lnR>
                    <a:lnT w="19050" cap="flat" cmpd="sng" algn="ctr">
                      <a:solidFill>
                        <a:schemeClr val="tx2">
                          <a:lumMod val="60000"/>
                          <a:lumOff val="40000"/>
                        </a:schemeClr>
                      </a:solidFill>
                      <a:prstDash val="solid"/>
                      <a:round/>
                      <a:headEnd type="none" w="med" len="med"/>
                      <a:tailEnd type="none" w="med" len="med"/>
                    </a:lnT>
                    <a:lnB w="28575" cap="flat" cmpd="sng" algn="ctr">
                      <a:solidFill>
                        <a:srgbClr val="0070C0"/>
                      </a:solidFill>
                      <a:prstDash val="solid"/>
                      <a:round/>
                      <a:headEnd type="none" w="med" len="med"/>
                      <a:tailEnd type="none" w="med" len="med"/>
                    </a:lnB>
                  </a:tcPr>
                </a:tc>
              </a:tr>
            </a:tbl>
          </a:graphicData>
        </a:graphic>
      </p:graphicFrame>
      <p:graphicFrame>
        <p:nvGraphicFramePr>
          <p:cNvPr id="8" name="Content Placeholder 3"/>
          <p:cNvGraphicFramePr>
            <a:graphicFrameLocks/>
          </p:cNvGraphicFramePr>
          <p:nvPr/>
        </p:nvGraphicFramePr>
        <p:xfrm>
          <a:off x="710060" y="1295400"/>
          <a:ext cx="7748140" cy="1097280"/>
        </p:xfrm>
        <a:graphic>
          <a:graphicData uri="http://schemas.openxmlformats.org/drawingml/2006/table">
            <a:tbl>
              <a:tblPr firstRow="1" firstCol="1">
                <a:tableStyleId>{BC89EF96-8CEA-46FF-86C4-4CE0E7609802}</a:tableStyleId>
              </a:tblPr>
              <a:tblGrid>
                <a:gridCol w="502583"/>
                <a:gridCol w="1940950"/>
                <a:gridCol w="1189808"/>
                <a:gridCol w="762000"/>
                <a:gridCol w="1066800"/>
                <a:gridCol w="914400"/>
                <a:gridCol w="1371599"/>
              </a:tblGrid>
              <a:tr h="361950">
                <a:tc>
                  <a:txBody>
                    <a:bodyPr/>
                    <a:lstStyle/>
                    <a:p>
                      <a:endParaRPr lang="en-US" dirty="0"/>
                    </a:p>
                  </a:txBody>
                  <a:tcPr marL="88174" marR="88174" anchor="ctr">
                    <a:lnL w="19050" cap="flat" cmpd="sng" algn="ctr">
                      <a:solidFill>
                        <a:srgbClr val="0070C0"/>
                      </a:solidFill>
                      <a:prstDash val="solid"/>
                      <a:round/>
                      <a:headEnd type="none" w="med" len="med"/>
                      <a:tailEnd type="none" w="med" len="med"/>
                    </a:lnL>
                    <a:lnR w="19050" cap="flat" cmpd="sng" algn="ctr">
                      <a:solidFill>
                        <a:srgbClr val="0070C0"/>
                      </a:solidFill>
                      <a:prstDash val="solid"/>
                      <a:round/>
                      <a:headEnd type="none" w="med" len="med"/>
                      <a:tailEnd type="none" w="med" len="med"/>
                    </a:lnR>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r>
                        <a:rPr lang="en-US" dirty="0" smtClean="0"/>
                        <a:t>Subject</a:t>
                      </a:r>
                      <a:endParaRPr lang="en-US" dirty="0"/>
                    </a:p>
                  </a:txBody>
                  <a:tcPr marL="88174" marR="88174" anchor="ctr">
                    <a:lnL w="19050" cap="flat" cmpd="sng" algn="ctr">
                      <a:solidFill>
                        <a:srgbClr val="0070C0"/>
                      </a:solidFill>
                      <a:prstDash val="solid"/>
                      <a:round/>
                      <a:headEnd type="none" w="med" len="med"/>
                      <a:tailEnd type="none" w="med" len="med"/>
                    </a:lnL>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r>
                        <a:rPr lang="en-US" dirty="0" smtClean="0"/>
                        <a:t>Reference</a:t>
                      </a:r>
                      <a:endParaRPr lang="en-US" dirty="0"/>
                    </a:p>
                  </a:txBody>
                  <a:tcPr marL="88174" marR="88174" anchor="ctr">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ctr"/>
                      <a:r>
                        <a:rPr lang="en-US" dirty="0" smtClean="0"/>
                        <a:t>Users</a:t>
                      </a:r>
                      <a:endParaRPr lang="en-US" dirty="0"/>
                    </a:p>
                  </a:txBody>
                  <a:tcPr marL="88174" marR="88174" anchor="ctr">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ctr"/>
                      <a:r>
                        <a:rPr lang="en-US" dirty="0" err="1" smtClean="0"/>
                        <a:t>Objs</a:t>
                      </a:r>
                      <a:r>
                        <a:rPr lang="en-US" dirty="0" smtClean="0"/>
                        <a:t>.</a:t>
                      </a:r>
                      <a:endParaRPr lang="en-US" dirty="0"/>
                    </a:p>
                  </a:txBody>
                  <a:tcPr marL="88174" marR="88174" anchor="ctr">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ctr"/>
                      <a:r>
                        <a:rPr lang="en-US" dirty="0" smtClean="0"/>
                        <a:t>Ref. </a:t>
                      </a:r>
                      <a:r>
                        <a:rPr lang="en-US" dirty="0" err="1" smtClean="0"/>
                        <a:t>Grps</a:t>
                      </a:r>
                      <a:r>
                        <a:rPr lang="en-US" dirty="0" smtClean="0"/>
                        <a:t>.</a:t>
                      </a:r>
                      <a:endParaRPr lang="en-US" dirty="0"/>
                    </a:p>
                  </a:txBody>
                  <a:tcPr marL="88174" marR="88174" anchor="ctr">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ctr"/>
                      <a:r>
                        <a:rPr lang="en-US" dirty="0" smtClean="0"/>
                        <a:t>Total</a:t>
                      </a:r>
                      <a:r>
                        <a:rPr lang="en-US" baseline="0" dirty="0" smtClean="0"/>
                        <a:t> Candidates</a:t>
                      </a:r>
                      <a:endParaRPr lang="en-US" dirty="0"/>
                    </a:p>
                  </a:txBody>
                  <a:tcPr marL="88174" marR="88174" anchor="ctr">
                    <a:lnR w="19050" cap="flat" cmpd="sng" algn="ctr">
                      <a:solidFill>
                        <a:srgbClr val="0070C0"/>
                      </a:solidFill>
                      <a:prstDash val="solid"/>
                      <a:round/>
                      <a:headEnd type="none" w="med" len="med"/>
                      <a:tailEnd type="none" w="med" len="med"/>
                    </a:lnR>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r>
              <a:tr h="361950">
                <a:tc>
                  <a:txBody>
                    <a:bodyPr/>
                    <a:lstStyle/>
                    <a:p>
                      <a:pPr algn="ctr"/>
                      <a:r>
                        <a:rPr lang="en-US" dirty="0" smtClean="0"/>
                        <a:t>1</a:t>
                      </a:r>
                      <a:endParaRPr lang="en-US" dirty="0"/>
                    </a:p>
                  </a:txBody>
                  <a:tcPr marL="88174" marR="88174" anchor="ctr">
                    <a:lnL w="19050" cap="flat" cmpd="sng" algn="ctr">
                      <a:solidFill>
                        <a:srgbClr val="0070C0"/>
                      </a:solidFill>
                      <a:prstDash val="solid"/>
                      <a:round/>
                      <a:headEnd type="none" w="med" len="med"/>
                      <a:tailEnd type="none" w="med" len="med"/>
                    </a:lnL>
                    <a:lnR w="19050" cap="flat" cmpd="sng" algn="ctr">
                      <a:solidFill>
                        <a:srgbClr val="0070C0"/>
                      </a:solidFill>
                      <a:prstDash val="solid"/>
                      <a:round/>
                      <a:headEnd type="none" w="med" len="med"/>
                      <a:tailEnd type="none" w="med" len="med"/>
                    </a:lnR>
                    <a:lnT w="19050" cap="flat" cmpd="sng" algn="ctr">
                      <a:solidFill>
                        <a:srgbClr val="0070C0"/>
                      </a:solidFill>
                      <a:prstDash val="solid"/>
                      <a:round/>
                      <a:headEnd type="none" w="med" len="med"/>
                      <a:tailEnd type="none" w="med" len="med"/>
                    </a:lnT>
                    <a:solidFill>
                      <a:schemeClr val="tx2">
                        <a:lumMod val="20000"/>
                        <a:lumOff val="80000"/>
                      </a:schemeClr>
                    </a:solidFill>
                  </a:tcPr>
                </a:tc>
                <a:tc>
                  <a:txBody>
                    <a:bodyPr/>
                    <a:lstStyle/>
                    <a:p>
                      <a:r>
                        <a:rPr lang="en-US" sz="1800" kern="1200" baseline="0" dirty="0" smtClean="0"/>
                        <a:t>File Server</a:t>
                      </a:r>
                      <a:endParaRPr lang="en-US" dirty="0"/>
                    </a:p>
                  </a:txBody>
                  <a:tcPr marL="88174" marR="88174" anchor="ctr">
                    <a:lnL w="19050" cap="flat" cmpd="sng" algn="ctr">
                      <a:solidFill>
                        <a:srgbClr val="0070C0"/>
                      </a:solidFill>
                      <a:prstDash val="solid"/>
                      <a:round/>
                      <a:headEnd type="none" w="med" len="med"/>
                      <a:tailEnd type="none" w="med" len="med"/>
                    </a:lnL>
                    <a:lnT w="19050" cap="flat" cmpd="sng" algn="ctr">
                      <a:solidFill>
                        <a:srgbClr val="0070C0"/>
                      </a:solidFill>
                      <a:prstDash val="solid"/>
                      <a:round/>
                      <a:headEnd type="none" w="med" len="med"/>
                      <a:tailEnd type="none" w="med" len="med"/>
                    </a:lnT>
                  </a:tcPr>
                </a:tc>
                <a:tc>
                  <a:txBody>
                    <a:bodyPr/>
                    <a:lstStyle/>
                    <a:p>
                      <a:r>
                        <a:rPr lang="en-US" sz="1800" kern="1200" baseline="0" dirty="0" smtClean="0"/>
                        <a:t>Email Lists</a:t>
                      </a:r>
                      <a:endParaRPr lang="en-US" dirty="0"/>
                    </a:p>
                  </a:txBody>
                  <a:tcPr marL="88174" marR="88174" anchor="ctr">
                    <a:lnT w="19050" cap="flat" cmpd="sng" algn="ctr">
                      <a:solidFill>
                        <a:srgbClr val="0070C0"/>
                      </a:solidFill>
                      <a:prstDash val="solid"/>
                      <a:round/>
                      <a:headEnd type="none" w="med" len="med"/>
                      <a:tailEnd type="none" w="med" len="med"/>
                    </a:lnT>
                  </a:tcPr>
                </a:tc>
                <a:tc>
                  <a:txBody>
                    <a:bodyPr/>
                    <a:lstStyle/>
                    <a:p>
                      <a:pPr algn="ctr"/>
                      <a:r>
                        <a:rPr lang="en-US" sz="1800" kern="1200" baseline="0" dirty="0" smtClean="0"/>
                        <a:t>119</a:t>
                      </a:r>
                      <a:endParaRPr lang="en-US" dirty="0"/>
                    </a:p>
                  </a:txBody>
                  <a:tcPr marL="88174" marR="88174" anchor="ctr">
                    <a:lnT w="19050" cap="flat" cmpd="sng" algn="ctr">
                      <a:solidFill>
                        <a:srgbClr val="0070C0"/>
                      </a:solidFill>
                      <a:prstDash val="solid"/>
                      <a:round/>
                      <a:headEnd type="none" w="med" len="med"/>
                      <a:tailEnd type="none" w="med" len="med"/>
                    </a:lnT>
                  </a:tcPr>
                </a:tc>
                <a:tc>
                  <a:txBody>
                    <a:bodyPr/>
                    <a:lstStyle/>
                    <a:p>
                      <a:pPr algn="ctr"/>
                      <a:r>
                        <a:rPr lang="en-US" sz="1800" kern="1200" baseline="0" dirty="0" smtClean="0"/>
                        <a:t>105682</a:t>
                      </a:r>
                      <a:endParaRPr lang="en-US" dirty="0"/>
                    </a:p>
                  </a:txBody>
                  <a:tcPr marL="88174" marR="88174" anchor="ctr">
                    <a:lnT w="19050" cap="flat" cmpd="sng" algn="ctr">
                      <a:solidFill>
                        <a:srgbClr val="0070C0"/>
                      </a:solidFill>
                      <a:prstDash val="solid"/>
                      <a:round/>
                      <a:headEnd type="none" w="med" len="med"/>
                      <a:tailEnd type="none" w="med" len="med"/>
                    </a:lnT>
                  </a:tcPr>
                </a:tc>
                <a:tc>
                  <a:txBody>
                    <a:bodyPr/>
                    <a:lstStyle/>
                    <a:p>
                      <a:pPr algn="ctr"/>
                      <a:r>
                        <a:rPr lang="en-US" dirty="0" smtClean="0"/>
                        <a:t>237</a:t>
                      </a:r>
                      <a:endParaRPr lang="en-US" dirty="0"/>
                    </a:p>
                  </a:txBody>
                  <a:tcPr marL="88174" marR="88174" anchor="ctr">
                    <a:lnT w="19050" cap="flat" cmpd="sng" algn="ctr">
                      <a:solidFill>
                        <a:srgbClr val="0070C0"/>
                      </a:solidFill>
                      <a:prstDash val="solid"/>
                      <a:round/>
                      <a:headEnd type="none" w="med" len="med"/>
                      <a:tailEnd type="none" w="med" len="med"/>
                    </a:lnT>
                  </a:tcPr>
                </a:tc>
                <a:tc>
                  <a:txBody>
                    <a:bodyPr/>
                    <a:lstStyle/>
                    <a:p>
                      <a:pPr algn="ctr"/>
                      <a:r>
                        <a:rPr lang="en-US" sz="2400" dirty="0" smtClean="0"/>
                        <a:t>19</a:t>
                      </a:r>
                      <a:endParaRPr lang="en-US" sz="2400" dirty="0"/>
                    </a:p>
                  </a:txBody>
                  <a:tcPr marL="88174" marR="88174" anchor="ctr">
                    <a:lnR w="19050" cap="flat" cmpd="sng" algn="ctr">
                      <a:solidFill>
                        <a:srgbClr val="0070C0"/>
                      </a:solidFill>
                      <a:prstDash val="solid"/>
                      <a:round/>
                      <a:headEnd type="none" w="med" len="med"/>
                      <a:tailEnd type="none" w="med" len="med"/>
                    </a:lnR>
                    <a:lnT w="19050" cap="flat" cmpd="sng" algn="ctr">
                      <a:solidFill>
                        <a:srgbClr val="0070C0"/>
                      </a:solidFill>
                      <a:prstDash val="solid"/>
                      <a:round/>
                      <a:headEnd type="none" w="med" len="med"/>
                      <a:tailEnd type="none" w="med" len="med"/>
                    </a:lnT>
                  </a:tcPr>
                </a:tc>
              </a:tr>
            </a:tbl>
          </a:graphicData>
        </a:graphic>
      </p:graphicFrame>
      <p:sp>
        <p:nvSpPr>
          <p:cNvPr id="9" name="Content Placeholder 2"/>
          <p:cNvSpPr>
            <a:spLocks noGrp="1"/>
          </p:cNvSpPr>
          <p:nvPr>
            <p:ph idx="1"/>
          </p:nvPr>
        </p:nvSpPr>
        <p:spPr>
          <a:xfrm>
            <a:off x="381000" y="3886200"/>
            <a:ext cx="8229600" cy="1600200"/>
          </a:xfrm>
        </p:spPr>
        <p:txBody>
          <a:bodyPr>
            <a:noAutofit/>
          </a:bodyPr>
          <a:lstStyle/>
          <a:p>
            <a:pPr lvl="1"/>
            <a:endParaRPr lang="en-US" dirty="0" smtClean="0"/>
          </a:p>
          <a:p>
            <a:r>
              <a:rPr lang="en-US" dirty="0" smtClean="0"/>
              <a:t>Some reasons why misconfigurations occur</a:t>
            </a:r>
            <a:endParaRPr lang="en-US" sz="3600" dirty="0" smtClean="0"/>
          </a:p>
          <a:p>
            <a:pPr lvl="1"/>
            <a:r>
              <a:rPr lang="en-US" dirty="0" smtClean="0"/>
              <a:t>Role change or new employee joining</a:t>
            </a:r>
          </a:p>
          <a:p>
            <a:pPr lvl="1"/>
            <a:r>
              <a:rPr lang="en-US" dirty="0" smtClean="0"/>
              <a:t>Partial implementation of policy change</a:t>
            </a:r>
          </a:p>
          <a:p>
            <a:pPr lvl="1"/>
            <a:r>
              <a:rPr lang="en-US" dirty="0" smtClean="0"/>
              <a:t>Misspellings of alias</a:t>
            </a:r>
          </a:p>
          <a:p>
            <a:pPr lvl="1"/>
            <a:endParaRPr lang="en-US" dirty="0" smtClean="0"/>
          </a:p>
          <a:p>
            <a:pPr lvl="1"/>
            <a:endParaRPr lang="en-US" dirty="0" smtClean="0"/>
          </a:p>
          <a:p>
            <a:pPr lvl="1"/>
            <a:endParaRPr lang="en-US" dirty="0" smtClean="0"/>
          </a:p>
          <a:p>
            <a:endParaRPr lang="en-US" sz="1600" dirty="0" smtClean="0"/>
          </a:p>
        </p:txBody>
      </p:sp>
      <p:sp>
        <p:nvSpPr>
          <p:cNvPr id="11" name="Rectangle 10"/>
          <p:cNvSpPr/>
          <p:nvPr/>
        </p:nvSpPr>
        <p:spPr>
          <a:xfrm>
            <a:off x="685800" y="6248400"/>
            <a:ext cx="7772400" cy="3810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Ground-truth comparison: Missed 3 </a:t>
            </a:r>
            <a:r>
              <a:rPr lang="en-US" dirty="0" err="1" smtClean="0">
                <a:solidFill>
                  <a:schemeClr val="tx1"/>
                </a:solidFill>
              </a:rPr>
              <a:t>misconfigurations</a:t>
            </a:r>
            <a:r>
              <a:rPr lang="en-US" dirty="0" smtClean="0">
                <a:solidFill>
                  <a:schemeClr val="tx1"/>
                </a:solidFill>
              </a:rPr>
              <a:t>  in file server</a:t>
            </a:r>
            <a:endParaRPr lang="en-US"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dissolve">
                                      <p:cBhvr>
                                        <p:cTn id="11" dur="500"/>
                                        <p:tgtEl>
                                          <p:spTgt spid="11"/>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xit" presetSubtype="0" fill="hold" grpId="0" nodeType="clickEffect">
                                  <p:stCondLst>
                                    <p:cond delay="0"/>
                                  </p:stCondLst>
                                  <p:childTnLst>
                                    <p:animEffect transition="out" filter="dissolve">
                                      <p:cBhvr>
                                        <p:cTn id="15" dur="500"/>
                                        <p:tgtEl>
                                          <p:spTgt spid="5"/>
                                        </p:tgtEl>
                                      </p:cBhvr>
                                    </p:animEffect>
                                    <p:set>
                                      <p:cBhvr>
                                        <p:cTn id="16" dur="1" fill="hold">
                                          <p:stCondLst>
                                            <p:cond delay="499"/>
                                          </p:stCondLst>
                                        </p:cTn>
                                        <p:tgtEl>
                                          <p:spTgt spid="5"/>
                                        </p:tgtEl>
                                        <p:attrNameLst>
                                          <p:attrName>style.visibility</p:attrName>
                                        </p:attrNameLst>
                                      </p:cBhvr>
                                      <p:to>
                                        <p:strVal val="hidden"/>
                                      </p:to>
                                    </p:set>
                                  </p:childTnLst>
                                </p:cTn>
                              </p:par>
                              <p:par>
                                <p:cTn id="17" presetID="9" presetClass="exit" presetSubtype="0" fill="hold" grpId="1" nodeType="withEffect">
                                  <p:stCondLst>
                                    <p:cond delay="0"/>
                                  </p:stCondLst>
                                  <p:childTnLst>
                                    <p:animEffect transition="out" filter="dissolve">
                                      <p:cBhvr>
                                        <p:cTn id="18" dur="500"/>
                                        <p:tgtEl>
                                          <p:spTgt spid="7"/>
                                        </p:tgtEl>
                                      </p:cBhvr>
                                    </p:animEffect>
                                    <p:set>
                                      <p:cBhvr>
                                        <p:cTn id="19" dur="1" fill="hold">
                                          <p:stCondLst>
                                            <p:cond delay="499"/>
                                          </p:stCondLst>
                                        </p:cTn>
                                        <p:tgtEl>
                                          <p:spTgt spid="7"/>
                                        </p:tgtEl>
                                        <p:attrNameLst>
                                          <p:attrName>style.visibility</p:attrName>
                                        </p:attrNameLst>
                                      </p:cBhvr>
                                      <p:to>
                                        <p:strVal val="hidden"/>
                                      </p:to>
                                    </p:set>
                                  </p:childTnLst>
                                </p:cTn>
                              </p:par>
                              <p:par>
                                <p:cTn id="20" presetID="9" presetClass="exit" presetSubtype="0" fill="hold" nodeType="withEffect">
                                  <p:stCondLst>
                                    <p:cond delay="0"/>
                                  </p:stCondLst>
                                  <p:childTnLst>
                                    <p:animEffect transition="out" filter="dissolve">
                                      <p:cBhvr>
                                        <p:cTn id="21" dur="500"/>
                                        <p:tgtEl>
                                          <p:spTgt spid="10"/>
                                        </p:tgtEl>
                                      </p:cBhvr>
                                    </p:animEffect>
                                    <p:set>
                                      <p:cBhvr>
                                        <p:cTn id="22" dur="1" fill="hold">
                                          <p:stCondLst>
                                            <p:cond delay="499"/>
                                          </p:stCondLst>
                                        </p:cTn>
                                        <p:tgtEl>
                                          <p:spTgt spid="10"/>
                                        </p:tgtEl>
                                        <p:attrNameLst>
                                          <p:attrName>style.visibility</p:attrName>
                                        </p:attrNameLst>
                                      </p:cBhvr>
                                      <p:to>
                                        <p:strVal val="hidden"/>
                                      </p:to>
                                    </p:set>
                                  </p:childTnLst>
                                </p:cTn>
                              </p:par>
                              <p:par>
                                <p:cTn id="23" presetID="9" presetClass="exit" presetSubtype="0" fill="hold" grpId="1" nodeType="withEffect">
                                  <p:stCondLst>
                                    <p:cond delay="0"/>
                                  </p:stCondLst>
                                  <p:childTnLst>
                                    <p:animEffect transition="out" filter="dissolve">
                                      <p:cBhvr>
                                        <p:cTn id="24" dur="500"/>
                                        <p:tgtEl>
                                          <p:spTgt spid="11"/>
                                        </p:tgtEl>
                                      </p:cBhvr>
                                    </p:animEffect>
                                    <p:set>
                                      <p:cBhvr>
                                        <p:cTn id="25" dur="1" fill="hold">
                                          <p:stCondLst>
                                            <p:cond delay="499"/>
                                          </p:stCondLst>
                                        </p:cTn>
                                        <p:tgtEl>
                                          <p:spTgt spid="11"/>
                                        </p:tgtEl>
                                        <p:attrNameLst>
                                          <p:attrName>style.visibility</p:attrName>
                                        </p:attrNameLst>
                                      </p:cBhvr>
                                      <p:to>
                                        <p:strVal val="hidden"/>
                                      </p:to>
                                    </p:set>
                                  </p:childTnLst>
                                </p:cTn>
                              </p:par>
                              <p:par>
                                <p:cTn id="26" presetID="9" presetClass="entr" presetSubtype="0" fill="hold" nodeType="with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dissolve">
                                      <p:cBhvr>
                                        <p:cTn id="28" dur="500"/>
                                        <p:tgtEl>
                                          <p:spTgt spid="8"/>
                                        </p:tgtEl>
                                      </p:cBhvr>
                                    </p:animEffect>
                                  </p:childTnLst>
                                </p:cTn>
                              </p:par>
                              <p:par>
                                <p:cTn id="29" presetID="9" presetClass="entr" presetSubtype="0" fill="hold" nodeType="with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dissolve">
                                      <p:cBhvr>
                                        <p:cTn id="31" dur="500"/>
                                        <p:tgtEl>
                                          <p:spTgt spid="6"/>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9">
                                            <p:txEl>
                                              <p:pRg st="1" end="1"/>
                                            </p:txEl>
                                          </p:spTgt>
                                        </p:tgtEl>
                                        <p:attrNameLst>
                                          <p:attrName>style.visibility</p:attrName>
                                        </p:attrNameLst>
                                      </p:cBhvr>
                                      <p:to>
                                        <p:strVal val="visible"/>
                                      </p:to>
                                    </p:set>
                                  </p:childTnLst>
                                </p:cTn>
                              </p:par>
                              <p:par>
                                <p:cTn id="36" presetID="1" presetClass="entr" presetSubtype="0" fill="hold" nodeType="withEffect">
                                  <p:stCondLst>
                                    <p:cond delay="0"/>
                                  </p:stCondLst>
                                  <p:childTnLst>
                                    <p:set>
                                      <p:cBhvr>
                                        <p:cTn id="37" dur="1" fill="hold">
                                          <p:stCondLst>
                                            <p:cond delay="0"/>
                                          </p:stCondLst>
                                        </p:cTn>
                                        <p:tgtEl>
                                          <p:spTgt spid="9">
                                            <p:txEl>
                                              <p:pRg st="2" end="2"/>
                                            </p:txEl>
                                          </p:spTgt>
                                        </p:tgtEl>
                                        <p:attrNameLst>
                                          <p:attrName>style.visibility</p:attrName>
                                        </p:attrNameLst>
                                      </p:cBhvr>
                                      <p:to>
                                        <p:strVal val="visible"/>
                                      </p:to>
                                    </p:set>
                                  </p:childTnLst>
                                </p:cTn>
                              </p:par>
                              <p:par>
                                <p:cTn id="38" presetID="1" presetClass="entr" presetSubtype="0" fill="hold" nodeType="withEffect">
                                  <p:stCondLst>
                                    <p:cond delay="0"/>
                                  </p:stCondLst>
                                  <p:childTnLst>
                                    <p:set>
                                      <p:cBhvr>
                                        <p:cTn id="39" dur="1" fill="hold">
                                          <p:stCondLst>
                                            <p:cond delay="0"/>
                                          </p:stCondLst>
                                        </p:cTn>
                                        <p:tgtEl>
                                          <p:spTgt spid="9">
                                            <p:txEl>
                                              <p:pRg st="3" end="3"/>
                                            </p:txEl>
                                          </p:spTgt>
                                        </p:tgtEl>
                                        <p:attrNameLst>
                                          <p:attrName>style.visibility</p:attrName>
                                        </p:attrNameLst>
                                      </p:cBhvr>
                                      <p:to>
                                        <p:strVal val="visible"/>
                                      </p:to>
                                    </p:set>
                                  </p:childTnLst>
                                </p:cTn>
                              </p:par>
                              <p:par>
                                <p:cTn id="40" presetID="1" presetClass="entr" presetSubtype="0" fill="hold" nodeType="withEffect">
                                  <p:stCondLst>
                                    <p:cond delay="0"/>
                                  </p:stCondLst>
                                  <p:childTnLst>
                                    <p:set>
                                      <p:cBhvr>
                                        <p:cTn id="41"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Graphic spid="7" grpId="1">
        <p:bldAsOne/>
      </p:bldGraphic>
      <p:bldP spid="5" grpId="0" animBg="1"/>
      <p:bldP spid="11" grpId="0" animBg="1"/>
      <p:bldP spid="11" grpId="1" animBg="1"/>
    </p:bld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graphicFrame>
        <p:nvGraphicFramePr>
          <p:cNvPr id="10" name="Content Placeholder 3"/>
          <p:cNvGraphicFramePr>
            <a:graphicFrameLocks/>
          </p:cNvGraphicFramePr>
          <p:nvPr/>
        </p:nvGraphicFramePr>
        <p:xfrm>
          <a:off x="697930" y="1295400"/>
          <a:ext cx="7748140" cy="2011680"/>
        </p:xfrm>
        <a:graphic>
          <a:graphicData uri="http://schemas.openxmlformats.org/drawingml/2006/table">
            <a:tbl>
              <a:tblPr firstRow="1" firstCol="1">
                <a:tableStyleId>{BC89EF96-8CEA-46FF-86C4-4CE0E7609802}</a:tableStyleId>
              </a:tblPr>
              <a:tblGrid>
                <a:gridCol w="502583"/>
                <a:gridCol w="1940950"/>
                <a:gridCol w="1189808"/>
                <a:gridCol w="762000"/>
                <a:gridCol w="1066800"/>
                <a:gridCol w="914400"/>
                <a:gridCol w="1371599"/>
              </a:tblGrid>
              <a:tr h="361950">
                <a:tc>
                  <a:txBody>
                    <a:bodyPr/>
                    <a:lstStyle/>
                    <a:p>
                      <a:endParaRPr lang="en-US" dirty="0"/>
                    </a:p>
                  </a:txBody>
                  <a:tcPr marL="88174" marR="88174" anchor="ctr">
                    <a:lnL w="19050" cap="flat" cmpd="sng" algn="ctr">
                      <a:solidFill>
                        <a:srgbClr val="0070C0"/>
                      </a:solidFill>
                      <a:prstDash val="solid"/>
                      <a:round/>
                      <a:headEnd type="none" w="med" len="med"/>
                      <a:tailEnd type="none" w="med" len="med"/>
                    </a:lnL>
                    <a:lnR w="19050" cap="flat" cmpd="sng" algn="ctr">
                      <a:solidFill>
                        <a:srgbClr val="0070C0"/>
                      </a:solidFill>
                      <a:prstDash val="solid"/>
                      <a:round/>
                      <a:headEnd type="none" w="med" len="med"/>
                      <a:tailEnd type="none" w="med" len="med"/>
                    </a:lnR>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r>
                        <a:rPr lang="en-US" dirty="0" smtClean="0"/>
                        <a:t>Subject</a:t>
                      </a:r>
                      <a:endParaRPr lang="en-US" dirty="0"/>
                    </a:p>
                  </a:txBody>
                  <a:tcPr marL="88174" marR="88174" anchor="ctr">
                    <a:lnL w="19050" cap="flat" cmpd="sng" algn="ctr">
                      <a:solidFill>
                        <a:srgbClr val="0070C0"/>
                      </a:solidFill>
                      <a:prstDash val="solid"/>
                      <a:round/>
                      <a:headEnd type="none" w="med" len="med"/>
                      <a:tailEnd type="none" w="med" len="med"/>
                    </a:lnL>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r>
                        <a:rPr lang="en-US" dirty="0" smtClean="0"/>
                        <a:t>Reference</a:t>
                      </a:r>
                      <a:endParaRPr lang="en-US" dirty="0"/>
                    </a:p>
                  </a:txBody>
                  <a:tcPr marL="88174" marR="88174" anchor="ctr">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ctr"/>
                      <a:r>
                        <a:rPr lang="en-US" dirty="0" smtClean="0"/>
                        <a:t>Users</a:t>
                      </a:r>
                      <a:endParaRPr lang="en-US" dirty="0"/>
                    </a:p>
                  </a:txBody>
                  <a:tcPr marL="88174" marR="88174" anchor="ctr">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ctr"/>
                      <a:r>
                        <a:rPr lang="en-US" dirty="0" err="1" smtClean="0"/>
                        <a:t>Objs</a:t>
                      </a:r>
                      <a:r>
                        <a:rPr lang="en-US" dirty="0" smtClean="0"/>
                        <a:t>.</a:t>
                      </a:r>
                      <a:endParaRPr lang="en-US" dirty="0"/>
                    </a:p>
                  </a:txBody>
                  <a:tcPr marL="88174" marR="88174" anchor="ctr">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ctr"/>
                      <a:r>
                        <a:rPr lang="en-US" dirty="0" smtClean="0"/>
                        <a:t>Ref. </a:t>
                      </a:r>
                      <a:r>
                        <a:rPr lang="en-US" dirty="0" err="1" smtClean="0"/>
                        <a:t>Grps</a:t>
                      </a:r>
                      <a:r>
                        <a:rPr lang="en-US" dirty="0" smtClean="0"/>
                        <a:t>.</a:t>
                      </a:r>
                      <a:endParaRPr lang="en-US" dirty="0"/>
                    </a:p>
                  </a:txBody>
                  <a:tcPr marL="88174" marR="88174" anchor="ctr">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ctr"/>
                      <a:r>
                        <a:rPr lang="en-US" dirty="0" smtClean="0"/>
                        <a:t>Total</a:t>
                      </a:r>
                      <a:r>
                        <a:rPr lang="en-US" baseline="0" dirty="0" smtClean="0"/>
                        <a:t> Candidates</a:t>
                      </a:r>
                      <a:endParaRPr lang="en-US" dirty="0"/>
                    </a:p>
                  </a:txBody>
                  <a:tcPr marL="88174" marR="88174" anchor="ctr">
                    <a:lnR w="19050" cap="flat" cmpd="sng" algn="ctr">
                      <a:solidFill>
                        <a:srgbClr val="0070C0"/>
                      </a:solidFill>
                      <a:prstDash val="solid"/>
                      <a:round/>
                      <a:headEnd type="none" w="med" len="med"/>
                      <a:tailEnd type="none" w="med" len="med"/>
                    </a:lnR>
                    <a:lnT w="19050"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r>
              <a:tr h="361950">
                <a:tc>
                  <a:txBody>
                    <a:bodyPr/>
                    <a:lstStyle/>
                    <a:p>
                      <a:pPr algn="ctr"/>
                      <a:r>
                        <a:rPr lang="en-US" dirty="0" smtClean="0"/>
                        <a:t>1</a:t>
                      </a:r>
                      <a:endParaRPr lang="en-US" dirty="0"/>
                    </a:p>
                  </a:txBody>
                  <a:tcPr marL="88174" marR="88174" anchor="ctr">
                    <a:lnL w="19050" cap="flat" cmpd="sng" algn="ctr">
                      <a:solidFill>
                        <a:srgbClr val="0070C0"/>
                      </a:solidFill>
                      <a:prstDash val="solid"/>
                      <a:round/>
                      <a:headEnd type="none" w="med" len="med"/>
                      <a:tailEnd type="none" w="med" len="med"/>
                    </a:lnL>
                    <a:lnR w="19050" cap="flat" cmpd="sng" algn="ctr">
                      <a:solidFill>
                        <a:srgbClr val="0070C0"/>
                      </a:solidFill>
                      <a:prstDash val="solid"/>
                      <a:round/>
                      <a:headEnd type="none" w="med" len="med"/>
                      <a:tailEnd type="none" w="med" len="med"/>
                    </a:lnR>
                    <a:lnT w="19050" cap="flat" cmpd="sng" algn="ctr">
                      <a:solidFill>
                        <a:srgbClr val="0070C0"/>
                      </a:solidFill>
                      <a:prstDash val="solid"/>
                      <a:round/>
                      <a:headEnd type="none" w="med" len="med"/>
                      <a:tailEnd type="none" w="med" len="med"/>
                    </a:lnT>
                    <a:solidFill>
                      <a:schemeClr val="tx2">
                        <a:lumMod val="20000"/>
                        <a:lumOff val="80000"/>
                      </a:schemeClr>
                    </a:solidFill>
                  </a:tcPr>
                </a:tc>
                <a:tc>
                  <a:txBody>
                    <a:bodyPr/>
                    <a:lstStyle/>
                    <a:p>
                      <a:r>
                        <a:rPr lang="en-US" sz="1800" kern="1200" baseline="0" dirty="0" smtClean="0"/>
                        <a:t>File Server</a:t>
                      </a:r>
                      <a:endParaRPr lang="en-US" dirty="0"/>
                    </a:p>
                  </a:txBody>
                  <a:tcPr marL="88174" marR="88174" anchor="ctr">
                    <a:lnL w="19050" cap="flat" cmpd="sng" algn="ctr">
                      <a:solidFill>
                        <a:srgbClr val="0070C0"/>
                      </a:solidFill>
                      <a:prstDash val="solid"/>
                      <a:round/>
                      <a:headEnd type="none" w="med" len="med"/>
                      <a:tailEnd type="none" w="med" len="med"/>
                    </a:lnL>
                    <a:lnT w="19050" cap="flat" cmpd="sng" algn="ctr">
                      <a:solidFill>
                        <a:srgbClr val="0070C0"/>
                      </a:solidFill>
                      <a:prstDash val="solid"/>
                      <a:round/>
                      <a:headEnd type="none" w="med" len="med"/>
                      <a:tailEnd type="none" w="med" len="med"/>
                    </a:lnT>
                  </a:tcPr>
                </a:tc>
                <a:tc>
                  <a:txBody>
                    <a:bodyPr/>
                    <a:lstStyle/>
                    <a:p>
                      <a:r>
                        <a:rPr lang="en-US" sz="1800" kern="1200" baseline="0" dirty="0" smtClean="0"/>
                        <a:t>Email Lists</a:t>
                      </a:r>
                      <a:endParaRPr lang="en-US" dirty="0"/>
                    </a:p>
                  </a:txBody>
                  <a:tcPr marL="88174" marR="88174" anchor="ctr">
                    <a:lnT w="19050" cap="flat" cmpd="sng" algn="ctr">
                      <a:solidFill>
                        <a:srgbClr val="0070C0"/>
                      </a:solidFill>
                      <a:prstDash val="solid"/>
                      <a:round/>
                      <a:headEnd type="none" w="med" len="med"/>
                      <a:tailEnd type="none" w="med" len="med"/>
                    </a:lnT>
                  </a:tcPr>
                </a:tc>
                <a:tc>
                  <a:txBody>
                    <a:bodyPr/>
                    <a:lstStyle/>
                    <a:p>
                      <a:pPr algn="ctr"/>
                      <a:r>
                        <a:rPr lang="en-US" sz="1800" kern="1200" baseline="0" dirty="0" smtClean="0"/>
                        <a:t>119</a:t>
                      </a:r>
                      <a:endParaRPr lang="en-US" dirty="0"/>
                    </a:p>
                  </a:txBody>
                  <a:tcPr marL="88174" marR="88174" anchor="ctr">
                    <a:lnT w="19050" cap="flat" cmpd="sng" algn="ctr">
                      <a:solidFill>
                        <a:srgbClr val="0070C0"/>
                      </a:solidFill>
                      <a:prstDash val="solid"/>
                      <a:round/>
                      <a:headEnd type="none" w="med" len="med"/>
                      <a:tailEnd type="none" w="med" len="med"/>
                    </a:lnT>
                  </a:tcPr>
                </a:tc>
                <a:tc>
                  <a:txBody>
                    <a:bodyPr/>
                    <a:lstStyle/>
                    <a:p>
                      <a:pPr algn="ctr"/>
                      <a:r>
                        <a:rPr lang="en-US" sz="1800" kern="1200" baseline="0" dirty="0" smtClean="0"/>
                        <a:t>105682</a:t>
                      </a:r>
                      <a:endParaRPr lang="en-US" dirty="0"/>
                    </a:p>
                  </a:txBody>
                  <a:tcPr marL="88174" marR="88174" anchor="ctr">
                    <a:lnT w="19050" cap="flat" cmpd="sng" algn="ctr">
                      <a:solidFill>
                        <a:srgbClr val="0070C0"/>
                      </a:solidFill>
                      <a:prstDash val="solid"/>
                      <a:round/>
                      <a:headEnd type="none" w="med" len="med"/>
                      <a:tailEnd type="none" w="med" len="med"/>
                    </a:lnT>
                  </a:tcPr>
                </a:tc>
                <a:tc>
                  <a:txBody>
                    <a:bodyPr/>
                    <a:lstStyle/>
                    <a:p>
                      <a:pPr algn="ctr"/>
                      <a:r>
                        <a:rPr lang="en-US" dirty="0" smtClean="0"/>
                        <a:t>237</a:t>
                      </a:r>
                      <a:endParaRPr lang="en-US" dirty="0"/>
                    </a:p>
                  </a:txBody>
                  <a:tcPr marL="88174" marR="88174" anchor="ctr">
                    <a:lnT w="19050" cap="flat" cmpd="sng" algn="ctr">
                      <a:solidFill>
                        <a:srgbClr val="0070C0"/>
                      </a:solidFill>
                      <a:prstDash val="solid"/>
                      <a:round/>
                      <a:headEnd type="none" w="med" len="med"/>
                      <a:tailEnd type="none" w="med" len="med"/>
                    </a:lnT>
                  </a:tcPr>
                </a:tc>
                <a:tc>
                  <a:txBody>
                    <a:bodyPr/>
                    <a:lstStyle/>
                    <a:p>
                      <a:pPr algn="ctr"/>
                      <a:r>
                        <a:rPr lang="en-US" sz="2400" dirty="0" smtClean="0"/>
                        <a:t>19</a:t>
                      </a:r>
                      <a:endParaRPr lang="en-US" sz="2400" dirty="0"/>
                    </a:p>
                  </a:txBody>
                  <a:tcPr marL="88174" marR="88174" anchor="ctr">
                    <a:lnR w="19050" cap="flat" cmpd="sng" algn="ctr">
                      <a:solidFill>
                        <a:srgbClr val="0070C0"/>
                      </a:solidFill>
                      <a:prstDash val="solid"/>
                      <a:round/>
                      <a:headEnd type="none" w="med" len="med"/>
                      <a:tailEnd type="none" w="med" len="med"/>
                    </a:lnR>
                    <a:lnT w="19050" cap="flat" cmpd="sng" algn="ctr">
                      <a:solidFill>
                        <a:srgbClr val="0070C0"/>
                      </a:solidFill>
                      <a:prstDash val="solid"/>
                      <a:round/>
                      <a:headEnd type="none" w="med" len="med"/>
                      <a:tailEnd type="none" w="med" len="med"/>
                    </a:lnT>
                  </a:tcPr>
                </a:tc>
              </a:tr>
              <a:tr h="361950">
                <a:tc>
                  <a:txBody>
                    <a:bodyPr/>
                    <a:lstStyle/>
                    <a:p>
                      <a:pPr algn="ctr"/>
                      <a:r>
                        <a:rPr lang="en-US" dirty="0" smtClean="0"/>
                        <a:t>2</a:t>
                      </a:r>
                      <a:endParaRPr lang="en-US" dirty="0"/>
                    </a:p>
                  </a:txBody>
                  <a:tcPr marL="88174" marR="88174" anchor="ctr">
                    <a:lnL w="19050" cap="flat" cmpd="sng" algn="ctr">
                      <a:solidFill>
                        <a:srgbClr val="0070C0"/>
                      </a:solidFill>
                      <a:prstDash val="solid"/>
                      <a:round/>
                      <a:headEnd type="none" w="med" len="med"/>
                      <a:tailEnd type="none" w="med" len="med"/>
                    </a:lnL>
                    <a:lnR w="19050" cap="flat" cmpd="sng" algn="ctr">
                      <a:solidFill>
                        <a:srgbClr val="0070C0"/>
                      </a:solidFill>
                      <a:prstDash val="solid"/>
                      <a:round/>
                      <a:headEnd type="none" w="med" len="med"/>
                      <a:tailEnd type="none" w="med" len="med"/>
                    </a:lnR>
                    <a:solidFill>
                      <a:schemeClr val="tx2">
                        <a:lumMod val="20000"/>
                        <a:lumOff val="80000"/>
                      </a:schemeClr>
                    </a:solidFill>
                  </a:tcPr>
                </a:tc>
                <a:tc>
                  <a:txBody>
                    <a:bodyPr/>
                    <a:lstStyle/>
                    <a:p>
                      <a:r>
                        <a:rPr lang="en-US" sz="1800" kern="1200" baseline="0" dirty="0" smtClean="0"/>
                        <a:t>Shared Web Pages</a:t>
                      </a:r>
                      <a:endParaRPr lang="en-US" dirty="0"/>
                    </a:p>
                  </a:txBody>
                  <a:tcPr marL="88174" marR="88174" anchor="ctr">
                    <a:lnL w="19050" cap="flat" cmpd="sng" algn="ctr">
                      <a:solidFill>
                        <a:srgbClr val="0070C0"/>
                      </a:solidFill>
                      <a:prstDash val="solid"/>
                      <a:round/>
                      <a:headEnd type="none" w="med" len="med"/>
                      <a:tailEnd type="none" w="med" len="med"/>
                    </a:lnL>
                  </a:tcPr>
                </a:tc>
                <a:tc>
                  <a:txBody>
                    <a:bodyPr/>
                    <a:lstStyle/>
                    <a:p>
                      <a:r>
                        <a:rPr lang="en-US" sz="1800" kern="1200" baseline="0" dirty="0" smtClean="0"/>
                        <a:t>Email Lists</a:t>
                      </a:r>
                      <a:endParaRPr lang="en-US" dirty="0"/>
                    </a:p>
                  </a:txBody>
                  <a:tcPr marL="88174" marR="88174" anchor="ctr"/>
                </a:tc>
                <a:tc>
                  <a:txBody>
                    <a:bodyPr/>
                    <a:lstStyle/>
                    <a:p>
                      <a:pPr algn="ctr"/>
                      <a:r>
                        <a:rPr lang="en-US" sz="1800" kern="1200" baseline="0" dirty="0" smtClean="0"/>
                        <a:t>1794</a:t>
                      </a:r>
                      <a:endParaRPr lang="en-US" dirty="0"/>
                    </a:p>
                  </a:txBody>
                  <a:tcPr marL="88174" marR="88174" anchor="ctr"/>
                </a:tc>
                <a:tc>
                  <a:txBody>
                    <a:bodyPr/>
                    <a:lstStyle/>
                    <a:p>
                      <a:pPr algn="ctr"/>
                      <a:r>
                        <a:rPr lang="en-US" sz="1800" kern="1200" baseline="0" dirty="0" smtClean="0"/>
                        <a:t>1917</a:t>
                      </a:r>
                      <a:endParaRPr lang="en-US" dirty="0"/>
                    </a:p>
                  </a:txBody>
                  <a:tcPr marL="88174" marR="88174" anchor="ctr"/>
                </a:tc>
                <a:tc>
                  <a:txBody>
                    <a:bodyPr/>
                    <a:lstStyle/>
                    <a:p>
                      <a:pPr algn="ctr"/>
                      <a:r>
                        <a:rPr lang="en-US" sz="1800" kern="1200" baseline="0" dirty="0" smtClean="0"/>
                        <a:t>307</a:t>
                      </a:r>
                      <a:endParaRPr lang="en-US" dirty="0"/>
                    </a:p>
                  </a:txBody>
                  <a:tcPr marL="88174" marR="88174" anchor="ctr"/>
                </a:tc>
                <a:tc>
                  <a:txBody>
                    <a:bodyPr/>
                    <a:lstStyle/>
                    <a:p>
                      <a:pPr algn="ctr"/>
                      <a:r>
                        <a:rPr lang="en-US" sz="2400" dirty="0" smtClean="0"/>
                        <a:t>16</a:t>
                      </a:r>
                      <a:endParaRPr lang="en-US" sz="2400" dirty="0"/>
                    </a:p>
                  </a:txBody>
                  <a:tcPr marL="88174" marR="88174" anchor="ctr">
                    <a:lnR w="19050" cap="flat" cmpd="sng" algn="ctr">
                      <a:solidFill>
                        <a:srgbClr val="0070C0"/>
                      </a:solidFill>
                      <a:prstDash val="solid"/>
                      <a:round/>
                      <a:headEnd type="none" w="med" len="med"/>
                      <a:tailEnd type="none" w="med" len="med"/>
                    </a:lnR>
                  </a:tcPr>
                </a:tc>
              </a:tr>
              <a:tr h="361950">
                <a:tc>
                  <a:txBody>
                    <a:bodyPr/>
                    <a:lstStyle/>
                    <a:p>
                      <a:pPr algn="ctr"/>
                      <a:r>
                        <a:rPr lang="en-US" dirty="0" smtClean="0"/>
                        <a:t>3</a:t>
                      </a:r>
                      <a:endParaRPr lang="en-US" dirty="0"/>
                    </a:p>
                  </a:txBody>
                  <a:tcPr marL="88174" marR="88174" anchor="ctr">
                    <a:lnL w="19050" cap="flat" cmpd="sng" algn="ctr">
                      <a:solidFill>
                        <a:srgbClr val="0070C0"/>
                      </a:solidFill>
                      <a:prstDash val="solid"/>
                      <a:round/>
                      <a:headEnd type="none" w="med" len="med"/>
                      <a:tailEnd type="none" w="med" len="med"/>
                    </a:lnL>
                    <a:lnR w="19050" cap="flat" cmpd="sng" algn="ctr">
                      <a:solidFill>
                        <a:srgbClr val="0070C0"/>
                      </a:solidFill>
                      <a:prstDash val="solid"/>
                      <a:round/>
                      <a:headEnd type="none" w="med" len="med"/>
                      <a:tailEnd type="none" w="med" len="med"/>
                    </a:lnR>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r>
                        <a:rPr lang="en-US" sz="1800" kern="1200" baseline="0" dirty="0" smtClean="0"/>
                        <a:t>Email Lists</a:t>
                      </a:r>
                      <a:endParaRPr lang="en-US" dirty="0"/>
                    </a:p>
                  </a:txBody>
                  <a:tcPr marL="88174" marR="88174" anchor="ctr">
                    <a:lnL w="19050" cap="flat" cmpd="sng" algn="ctr">
                      <a:solidFill>
                        <a:srgbClr val="0070C0"/>
                      </a:solidFill>
                      <a:prstDash val="solid"/>
                      <a:round/>
                      <a:headEnd type="none" w="med" len="med"/>
                      <a:tailEnd type="none" w="med" len="med"/>
                    </a:lnL>
                    <a:lnB w="19050" cap="flat" cmpd="sng" algn="ctr">
                      <a:solidFill>
                        <a:srgbClr val="0070C0"/>
                      </a:solidFill>
                      <a:prstDash val="solid"/>
                      <a:round/>
                      <a:headEnd type="none" w="med" len="med"/>
                      <a:tailEnd type="none" w="med" len="med"/>
                    </a:lnB>
                  </a:tcPr>
                </a:tc>
                <a:tc>
                  <a:txBody>
                    <a:bodyPr/>
                    <a:lstStyle/>
                    <a:p>
                      <a:r>
                        <a:rPr lang="en-US" sz="1800" kern="1200" baseline="0" dirty="0" smtClean="0"/>
                        <a:t>Org. </a:t>
                      </a:r>
                      <a:r>
                        <a:rPr lang="en-US" sz="1800" kern="1200" baseline="0" dirty="0" err="1" smtClean="0"/>
                        <a:t>Grps</a:t>
                      </a:r>
                      <a:r>
                        <a:rPr lang="en-US" sz="1800" kern="1200" baseline="0" dirty="0" smtClean="0"/>
                        <a:t>.</a:t>
                      </a:r>
                      <a:endParaRPr lang="en-US" dirty="0"/>
                    </a:p>
                  </a:txBody>
                  <a:tcPr marL="88174" marR="88174" anchor="ctr">
                    <a:lnB w="19050" cap="flat" cmpd="sng" algn="ctr">
                      <a:solidFill>
                        <a:srgbClr val="0070C0"/>
                      </a:solidFill>
                      <a:prstDash val="solid"/>
                      <a:round/>
                      <a:headEnd type="none" w="med" len="med"/>
                      <a:tailEnd type="none" w="med" len="med"/>
                    </a:lnB>
                  </a:tcPr>
                </a:tc>
                <a:tc>
                  <a:txBody>
                    <a:bodyPr/>
                    <a:lstStyle/>
                    <a:p>
                      <a:pPr algn="ctr"/>
                      <a:r>
                        <a:rPr lang="en-US" sz="1800" kern="1200" baseline="0" dirty="0" smtClean="0"/>
                        <a:t>115</a:t>
                      </a:r>
                      <a:endParaRPr lang="en-US" dirty="0"/>
                    </a:p>
                  </a:txBody>
                  <a:tcPr marL="88174" marR="88174" anchor="ctr">
                    <a:lnB w="19050" cap="flat" cmpd="sng" algn="ctr">
                      <a:solidFill>
                        <a:srgbClr val="0070C0"/>
                      </a:solidFill>
                      <a:prstDash val="solid"/>
                      <a:round/>
                      <a:headEnd type="none" w="med" len="med"/>
                      <a:tailEnd type="none" w="med" len="med"/>
                    </a:lnB>
                  </a:tcPr>
                </a:tc>
                <a:tc>
                  <a:txBody>
                    <a:bodyPr/>
                    <a:lstStyle/>
                    <a:p>
                      <a:pPr algn="ctr"/>
                      <a:r>
                        <a:rPr lang="en-US" sz="1800" kern="1200" baseline="0" dirty="0" smtClean="0"/>
                        <a:t>243</a:t>
                      </a:r>
                      <a:endParaRPr lang="en-US" dirty="0"/>
                    </a:p>
                  </a:txBody>
                  <a:tcPr marL="88174" marR="88174" anchor="ctr">
                    <a:lnB w="19050" cap="flat" cmpd="sng" algn="ctr">
                      <a:solidFill>
                        <a:srgbClr val="0070C0"/>
                      </a:solidFill>
                      <a:prstDash val="solid"/>
                      <a:round/>
                      <a:headEnd type="none" w="med" len="med"/>
                      <a:tailEnd type="none" w="med" len="med"/>
                    </a:lnB>
                  </a:tcPr>
                </a:tc>
                <a:tc>
                  <a:txBody>
                    <a:bodyPr/>
                    <a:lstStyle/>
                    <a:p>
                      <a:pPr algn="ctr"/>
                      <a:r>
                        <a:rPr lang="en-US" sz="1800" kern="1200" baseline="0" dirty="0" smtClean="0"/>
                        <a:t>205</a:t>
                      </a:r>
                      <a:endParaRPr lang="en-US" dirty="0"/>
                    </a:p>
                  </a:txBody>
                  <a:tcPr marL="88174" marR="88174" anchor="ctr">
                    <a:lnB w="19050" cap="flat" cmpd="sng" algn="ctr">
                      <a:solidFill>
                        <a:srgbClr val="0070C0"/>
                      </a:solidFill>
                      <a:prstDash val="solid"/>
                      <a:round/>
                      <a:headEnd type="none" w="med" len="med"/>
                      <a:tailEnd type="none" w="med" len="med"/>
                    </a:lnB>
                  </a:tcPr>
                </a:tc>
                <a:tc>
                  <a:txBody>
                    <a:bodyPr/>
                    <a:lstStyle/>
                    <a:p>
                      <a:pPr algn="ctr"/>
                      <a:r>
                        <a:rPr lang="en-US" sz="2400" dirty="0" smtClean="0"/>
                        <a:t>51</a:t>
                      </a:r>
                      <a:endParaRPr lang="en-US" sz="2400" dirty="0"/>
                    </a:p>
                  </a:txBody>
                  <a:tcPr marL="88174" marR="88174" anchor="ctr">
                    <a:lnR w="19050" cap="flat" cmpd="sng" algn="ctr">
                      <a:solidFill>
                        <a:srgbClr val="0070C0"/>
                      </a:solidFill>
                      <a:prstDash val="solid"/>
                      <a:round/>
                      <a:headEnd type="none" w="med" len="med"/>
                      <a:tailEnd type="none" w="med" len="med"/>
                    </a:lnR>
                    <a:lnB w="19050" cap="flat" cmpd="sng" algn="ctr">
                      <a:solidFill>
                        <a:srgbClr val="0070C0"/>
                      </a:solidFill>
                      <a:prstDash val="solid"/>
                      <a:round/>
                      <a:headEnd type="none" w="med" len="med"/>
                      <a:tailEnd type="none" w="med" len="med"/>
                    </a:lnB>
                  </a:tcPr>
                </a:tc>
              </a:tr>
            </a:tbl>
          </a:graphicData>
        </a:graphic>
      </p:graphicFrame>
      <p:graphicFrame>
        <p:nvGraphicFramePr>
          <p:cNvPr id="7" name="Chart 6"/>
          <p:cNvGraphicFramePr/>
          <p:nvPr/>
        </p:nvGraphicFramePr>
        <p:xfrm>
          <a:off x="685800" y="3581400"/>
          <a:ext cx="7772400" cy="28956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File Server (Dataset 1)</a:t>
            </a:r>
            <a:endParaRPr lang="en-US" dirty="0"/>
          </a:p>
        </p:txBody>
      </p:sp>
      <p:sp>
        <p:nvSpPr>
          <p:cNvPr id="3" name="Content Placeholder 2"/>
          <p:cNvSpPr>
            <a:spLocks noGrp="1"/>
          </p:cNvSpPr>
          <p:nvPr>
            <p:ph idx="1"/>
          </p:nvPr>
        </p:nvSpPr>
        <p:spPr/>
        <p:txBody>
          <a:bodyPr>
            <a:noAutofit/>
          </a:bodyPr>
          <a:lstStyle/>
          <a:p>
            <a:r>
              <a:rPr lang="en-US" dirty="0" smtClean="0"/>
              <a:t>Total 18 valid misconfigurations found</a:t>
            </a:r>
          </a:p>
          <a:p>
            <a:pPr lvl="1"/>
            <a:r>
              <a:rPr lang="en-US" dirty="0" smtClean="0"/>
              <a:t>Some security </a:t>
            </a:r>
            <a:r>
              <a:rPr lang="en-US" dirty="0" err="1" smtClean="0"/>
              <a:t>misconfig</a:t>
            </a:r>
            <a:r>
              <a:rPr lang="en-US" dirty="0" smtClean="0"/>
              <a:t> involved HBI data</a:t>
            </a:r>
          </a:p>
          <a:p>
            <a:pPr lvl="1"/>
            <a:endParaRPr lang="en-US" dirty="0" smtClean="0"/>
          </a:p>
          <a:p>
            <a:pPr lvl="1"/>
            <a:endParaRPr lang="en-US" dirty="0" smtClean="0"/>
          </a:p>
          <a:p>
            <a:pPr lvl="1"/>
            <a:endParaRPr lang="en-US" sz="3200" dirty="0" smtClean="0"/>
          </a:p>
          <a:p>
            <a:endParaRPr lang="en-US" dirty="0" smtClean="0"/>
          </a:p>
          <a:p>
            <a:r>
              <a:rPr lang="en-US" dirty="0" smtClean="0"/>
              <a:t>Some reasons why misconfigurations occur</a:t>
            </a:r>
            <a:endParaRPr lang="en-US" sz="3600" dirty="0" smtClean="0"/>
          </a:p>
          <a:p>
            <a:pPr lvl="1"/>
            <a:r>
              <a:rPr lang="en-US" dirty="0" smtClean="0"/>
              <a:t>Role change or new employee joining</a:t>
            </a:r>
          </a:p>
          <a:p>
            <a:pPr lvl="1"/>
            <a:r>
              <a:rPr lang="en-US" dirty="0" smtClean="0"/>
              <a:t>Partial implementation of policy change</a:t>
            </a:r>
          </a:p>
          <a:p>
            <a:pPr lvl="1"/>
            <a:r>
              <a:rPr lang="en-US" dirty="0" smtClean="0"/>
              <a:t>Misspelling of names while giving access</a:t>
            </a:r>
          </a:p>
          <a:p>
            <a:pPr lvl="1"/>
            <a:endParaRPr lang="en-US" dirty="0" smtClean="0"/>
          </a:p>
          <a:p>
            <a:pPr lvl="1"/>
            <a:endParaRPr lang="en-US" dirty="0" smtClean="0"/>
          </a:p>
          <a:p>
            <a:pPr lvl="1"/>
            <a:endParaRPr lang="en-US" dirty="0" smtClean="0"/>
          </a:p>
          <a:p>
            <a:endParaRPr lang="en-US" sz="1600" dirty="0" smtClean="0"/>
          </a:p>
        </p:txBody>
      </p:sp>
      <p:graphicFrame>
        <p:nvGraphicFramePr>
          <p:cNvPr id="8" name="Content Placeholder 3"/>
          <p:cNvGraphicFramePr>
            <a:graphicFrameLocks/>
          </p:cNvGraphicFramePr>
          <p:nvPr/>
        </p:nvGraphicFramePr>
        <p:xfrm>
          <a:off x="914401" y="2484120"/>
          <a:ext cx="7619999" cy="1097280"/>
        </p:xfrm>
        <a:graphic>
          <a:graphicData uri="http://schemas.openxmlformats.org/drawingml/2006/table">
            <a:tbl>
              <a:tblPr firstRow="1" firstCol="1">
                <a:tableStyleId>{3B4B98B0-60AC-42C2-AFA5-B58CD77FA1E5}</a:tableStyleId>
              </a:tblPr>
              <a:tblGrid>
                <a:gridCol w="1465385"/>
                <a:gridCol w="2051538"/>
                <a:gridCol w="2051538"/>
                <a:gridCol w="2051538"/>
              </a:tblGrid>
              <a:tr h="264160">
                <a:tc>
                  <a:txBody>
                    <a:bodyPr/>
                    <a:lstStyle/>
                    <a:p>
                      <a:r>
                        <a:rPr lang="en-US" sz="1800" kern="1200" baseline="0" dirty="0" smtClean="0"/>
                        <a:t>Type</a:t>
                      </a:r>
                      <a:endParaRPr lang="en-US" dirty="0">
                        <a:solidFill>
                          <a:schemeClr val="bg1"/>
                        </a:solidFill>
                      </a:endParaRPr>
                    </a:p>
                  </a:txBody>
                  <a:tcPr anchor="ctr">
                    <a:lnL w="28575" cap="flat" cmpd="sng" algn="ctr">
                      <a:solidFill>
                        <a:srgbClr val="0070C0"/>
                      </a:solidFill>
                      <a:prstDash val="solid"/>
                      <a:round/>
                      <a:headEnd type="none" w="med" len="med"/>
                      <a:tailEnd type="none" w="med" len="med"/>
                    </a:lnL>
                    <a:lnR w="19050" cap="flat" cmpd="sng" algn="ctr">
                      <a:solidFill>
                        <a:schemeClr val="tx2">
                          <a:lumMod val="60000"/>
                          <a:lumOff val="40000"/>
                        </a:schemeClr>
                      </a:solidFill>
                      <a:prstDash val="solid"/>
                      <a:round/>
                      <a:headEnd type="none" w="med" len="med"/>
                      <a:tailEnd type="none" w="med" len="med"/>
                    </a:lnR>
                    <a:lnT w="28575"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ctr"/>
                      <a:r>
                        <a:rPr lang="en-US" dirty="0" smtClean="0"/>
                        <a:t>Valid </a:t>
                      </a:r>
                      <a:r>
                        <a:rPr lang="en-US" dirty="0" err="1" smtClean="0"/>
                        <a:t>Misconfigs</a:t>
                      </a:r>
                      <a:endParaRPr lang="en-US" dirty="0"/>
                    </a:p>
                  </a:txBody>
                  <a:tcPr anchor="ctr">
                    <a:lnL w="19050" cap="flat" cmpd="sng" algn="ctr">
                      <a:solidFill>
                        <a:schemeClr val="tx2">
                          <a:lumMod val="60000"/>
                          <a:lumOff val="40000"/>
                        </a:schemeClr>
                      </a:solidFill>
                      <a:prstDash val="solid"/>
                      <a:round/>
                      <a:headEnd type="none" w="med" len="med"/>
                      <a:tailEnd type="none" w="med" len="med"/>
                    </a:lnL>
                    <a:lnR w="19050" cap="flat" cmpd="sng" algn="ctr">
                      <a:solidFill>
                        <a:schemeClr val="tx2">
                          <a:lumMod val="60000"/>
                          <a:lumOff val="40000"/>
                        </a:schemeClr>
                      </a:solidFill>
                      <a:prstDash val="solid"/>
                      <a:round/>
                      <a:headEnd type="none" w="med" len="med"/>
                      <a:tailEnd type="none" w="med" len="med"/>
                    </a:lnR>
                    <a:lnT w="28575"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ctr"/>
                      <a:r>
                        <a:rPr lang="en-US" dirty="0" smtClean="0"/>
                        <a:t>Directories affected</a:t>
                      </a:r>
                      <a:endParaRPr lang="en-US" dirty="0">
                        <a:solidFill>
                          <a:schemeClr val="bg1"/>
                        </a:solidFill>
                      </a:endParaRPr>
                    </a:p>
                  </a:txBody>
                  <a:tcPr anchor="ctr">
                    <a:lnL w="19050" cap="flat" cmpd="sng" algn="ctr">
                      <a:solidFill>
                        <a:schemeClr val="tx2">
                          <a:lumMod val="60000"/>
                          <a:lumOff val="40000"/>
                        </a:schemeClr>
                      </a:solidFill>
                      <a:prstDash val="solid"/>
                      <a:round/>
                      <a:headEnd type="none" w="med" len="med"/>
                      <a:tailEnd type="none" w="med" len="med"/>
                    </a:lnL>
                    <a:lnR w="19050" cap="flat" cmpd="sng" algn="ctr">
                      <a:solidFill>
                        <a:schemeClr val="tx2">
                          <a:lumMod val="60000"/>
                          <a:lumOff val="40000"/>
                        </a:schemeClr>
                      </a:solidFill>
                      <a:prstDash val="solid"/>
                      <a:round/>
                      <a:headEnd type="none" w="med" len="med"/>
                      <a:tailEnd type="none" w="med" len="med"/>
                    </a:lnR>
                    <a:lnT w="28575"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ctr"/>
                      <a:r>
                        <a:rPr lang="en-US" sz="1800" kern="1200" baseline="0" dirty="0" smtClean="0"/>
                        <a:t>Users affected</a:t>
                      </a:r>
                      <a:endParaRPr lang="en-US" dirty="0">
                        <a:solidFill>
                          <a:schemeClr val="bg1"/>
                        </a:solidFill>
                      </a:endParaRPr>
                    </a:p>
                  </a:txBody>
                  <a:tcPr anchor="ctr">
                    <a:lnL w="19050" cap="flat" cmpd="sng" algn="ctr">
                      <a:solidFill>
                        <a:schemeClr val="tx2">
                          <a:lumMod val="60000"/>
                          <a:lumOff val="40000"/>
                        </a:schemeClr>
                      </a:solidFill>
                      <a:prstDash val="solid"/>
                      <a:round/>
                      <a:headEnd type="none" w="med" len="med"/>
                      <a:tailEnd type="none" w="med" len="med"/>
                    </a:lnL>
                    <a:lnR w="28575" cap="flat" cmpd="sng" algn="ctr">
                      <a:solidFill>
                        <a:srgbClr val="0070C0"/>
                      </a:solidFill>
                      <a:prstDash val="solid"/>
                      <a:round/>
                      <a:headEnd type="none" w="med" len="med"/>
                      <a:tailEnd type="none" w="med" len="med"/>
                    </a:lnR>
                    <a:lnT w="28575" cap="flat" cmpd="sng" algn="ctr">
                      <a:solidFill>
                        <a:srgbClr val="0070C0"/>
                      </a:solidFill>
                      <a:prstDash val="solid"/>
                      <a:round/>
                      <a:headEnd type="none" w="med" len="med"/>
                      <a:tailEnd type="none" w="med" len="med"/>
                    </a:lnT>
                    <a:lnB w="19050" cap="flat" cmpd="sng" algn="ctr">
                      <a:solidFill>
                        <a:srgbClr val="0070C0"/>
                      </a:solidFill>
                      <a:prstDash val="solid"/>
                      <a:round/>
                      <a:headEnd type="none" w="med" len="med"/>
                      <a:tailEnd type="none" w="med" len="med"/>
                    </a:lnB>
                    <a:solidFill>
                      <a:schemeClr val="tx2">
                        <a:lumMod val="20000"/>
                        <a:lumOff val="80000"/>
                      </a:schemeClr>
                    </a:solidFill>
                  </a:tcPr>
                </a:tc>
              </a:tr>
              <a:tr h="264160">
                <a:tc>
                  <a:txBody>
                    <a:bodyPr/>
                    <a:lstStyle/>
                    <a:p>
                      <a:r>
                        <a:rPr lang="en-US" sz="1800" kern="1200" baseline="0" dirty="0" smtClean="0"/>
                        <a:t>Security</a:t>
                      </a:r>
                      <a:endParaRPr lang="en-US" dirty="0"/>
                    </a:p>
                  </a:txBody>
                  <a:tcPr anchor="ctr">
                    <a:lnL w="28575" cap="flat" cmpd="sng" algn="ctr">
                      <a:solidFill>
                        <a:srgbClr val="0070C0"/>
                      </a:solidFill>
                      <a:prstDash val="solid"/>
                      <a:round/>
                      <a:headEnd type="none" w="med" len="med"/>
                      <a:tailEnd type="none" w="med" len="med"/>
                    </a:lnL>
                    <a:lnR w="19050" cap="flat" cmpd="sng" algn="ctr">
                      <a:solidFill>
                        <a:schemeClr val="tx2">
                          <a:lumMod val="60000"/>
                          <a:lumOff val="40000"/>
                        </a:schemeClr>
                      </a:solidFill>
                      <a:prstDash val="solid"/>
                      <a:round/>
                      <a:headEnd type="none" w="med" len="med"/>
                      <a:tailEnd type="none" w="med" len="med"/>
                    </a:lnR>
                    <a:lnT w="19050" cap="flat" cmpd="sng" algn="ctr">
                      <a:solidFill>
                        <a:srgbClr val="0070C0"/>
                      </a:solidFill>
                      <a:prstDash val="solid"/>
                      <a:round/>
                      <a:headEnd type="none" w="med" len="med"/>
                      <a:tailEnd type="none" w="med" len="med"/>
                    </a:lnT>
                    <a:lnB w="19050" cap="flat" cmpd="sng" algn="ctr">
                      <a:solidFill>
                        <a:schemeClr val="tx2">
                          <a:lumMod val="60000"/>
                          <a:lumOff val="40000"/>
                        </a:schemeClr>
                      </a:solidFill>
                      <a:prstDash val="solid"/>
                      <a:round/>
                      <a:headEnd type="none" w="med" len="med"/>
                      <a:tailEnd type="none" w="med" len="med"/>
                    </a:lnB>
                  </a:tcPr>
                </a:tc>
                <a:tc>
                  <a:txBody>
                    <a:bodyPr/>
                    <a:lstStyle/>
                    <a:p>
                      <a:pPr algn="ctr"/>
                      <a:r>
                        <a:rPr lang="en-US" sz="1800" kern="1200" baseline="0" dirty="0" smtClean="0"/>
                        <a:t>10</a:t>
                      </a:r>
                      <a:endParaRPr lang="en-US" dirty="0"/>
                    </a:p>
                  </a:txBody>
                  <a:tcPr anchor="ctr">
                    <a:lnL w="19050" cap="flat" cmpd="sng" algn="ctr">
                      <a:solidFill>
                        <a:schemeClr val="tx2">
                          <a:lumMod val="60000"/>
                          <a:lumOff val="40000"/>
                        </a:schemeClr>
                      </a:solidFill>
                      <a:prstDash val="solid"/>
                      <a:round/>
                      <a:headEnd type="none" w="med" len="med"/>
                      <a:tailEnd type="none" w="med" len="med"/>
                    </a:lnL>
                    <a:lnR w="19050" cap="flat" cmpd="sng" algn="ctr">
                      <a:solidFill>
                        <a:schemeClr val="tx2">
                          <a:lumMod val="60000"/>
                          <a:lumOff val="40000"/>
                        </a:schemeClr>
                      </a:solidFill>
                      <a:prstDash val="solid"/>
                      <a:round/>
                      <a:headEnd type="none" w="med" len="med"/>
                      <a:tailEnd type="none" w="med" len="med"/>
                    </a:lnR>
                    <a:lnT w="19050" cap="flat" cmpd="sng" algn="ctr">
                      <a:solidFill>
                        <a:srgbClr val="0070C0"/>
                      </a:solidFill>
                      <a:prstDash val="solid"/>
                      <a:round/>
                      <a:headEnd type="none" w="med" len="med"/>
                      <a:tailEnd type="none" w="med" len="med"/>
                    </a:lnT>
                    <a:lnB w="19050" cap="flat" cmpd="sng" algn="ctr">
                      <a:solidFill>
                        <a:schemeClr val="tx2">
                          <a:lumMod val="60000"/>
                          <a:lumOff val="40000"/>
                        </a:schemeClr>
                      </a:solidFill>
                      <a:prstDash val="solid"/>
                      <a:round/>
                      <a:headEnd type="none" w="med" len="med"/>
                      <a:tailEnd type="none" w="med" len="med"/>
                    </a:lnB>
                  </a:tcPr>
                </a:tc>
                <a:tc>
                  <a:txBody>
                    <a:bodyPr/>
                    <a:lstStyle/>
                    <a:p>
                      <a:pPr algn="ctr"/>
                      <a:r>
                        <a:rPr lang="en-US" sz="1800" kern="1200" baseline="0" dirty="0" smtClean="0"/>
                        <a:t>1639</a:t>
                      </a:r>
                      <a:endParaRPr lang="en-US" dirty="0"/>
                    </a:p>
                  </a:txBody>
                  <a:tcPr anchor="ctr">
                    <a:lnL w="19050" cap="flat" cmpd="sng" algn="ctr">
                      <a:solidFill>
                        <a:schemeClr val="tx2">
                          <a:lumMod val="60000"/>
                          <a:lumOff val="40000"/>
                        </a:schemeClr>
                      </a:solidFill>
                      <a:prstDash val="solid"/>
                      <a:round/>
                      <a:headEnd type="none" w="med" len="med"/>
                      <a:tailEnd type="none" w="med" len="med"/>
                    </a:lnL>
                    <a:lnR w="19050" cap="flat" cmpd="sng" algn="ctr">
                      <a:solidFill>
                        <a:schemeClr val="tx2">
                          <a:lumMod val="60000"/>
                          <a:lumOff val="40000"/>
                        </a:schemeClr>
                      </a:solidFill>
                      <a:prstDash val="solid"/>
                      <a:round/>
                      <a:headEnd type="none" w="med" len="med"/>
                      <a:tailEnd type="none" w="med" len="med"/>
                    </a:lnR>
                    <a:lnT w="19050" cap="flat" cmpd="sng" algn="ctr">
                      <a:solidFill>
                        <a:srgbClr val="0070C0"/>
                      </a:solidFill>
                      <a:prstDash val="solid"/>
                      <a:round/>
                      <a:headEnd type="none" w="med" len="med"/>
                      <a:tailEnd type="none" w="med" len="med"/>
                    </a:lnT>
                    <a:lnB w="19050" cap="flat" cmpd="sng" algn="ctr">
                      <a:solidFill>
                        <a:schemeClr val="tx2">
                          <a:lumMod val="60000"/>
                          <a:lumOff val="40000"/>
                        </a:schemeClr>
                      </a:solidFill>
                      <a:prstDash val="solid"/>
                      <a:round/>
                      <a:headEnd type="none" w="med" len="med"/>
                      <a:tailEnd type="none" w="med" len="med"/>
                    </a:lnB>
                  </a:tcPr>
                </a:tc>
                <a:tc>
                  <a:txBody>
                    <a:bodyPr/>
                    <a:lstStyle/>
                    <a:p>
                      <a:pPr algn="ctr"/>
                      <a:r>
                        <a:rPr lang="en-US" sz="1800" kern="1200" baseline="0" dirty="0" smtClean="0"/>
                        <a:t>6</a:t>
                      </a:r>
                      <a:endParaRPr lang="en-US" dirty="0"/>
                    </a:p>
                  </a:txBody>
                  <a:tcPr anchor="ctr">
                    <a:lnL w="19050" cap="flat" cmpd="sng" algn="ctr">
                      <a:solidFill>
                        <a:schemeClr val="tx2">
                          <a:lumMod val="60000"/>
                          <a:lumOff val="40000"/>
                        </a:schemeClr>
                      </a:solidFill>
                      <a:prstDash val="solid"/>
                      <a:round/>
                      <a:headEnd type="none" w="med" len="med"/>
                      <a:tailEnd type="none" w="med" len="med"/>
                    </a:lnL>
                    <a:lnR w="28575" cap="flat" cmpd="sng" algn="ctr">
                      <a:solidFill>
                        <a:srgbClr val="0070C0"/>
                      </a:solidFill>
                      <a:prstDash val="solid"/>
                      <a:round/>
                      <a:headEnd type="none" w="med" len="med"/>
                      <a:tailEnd type="none" w="med" len="med"/>
                    </a:lnR>
                    <a:lnT w="19050" cap="flat" cmpd="sng" algn="ctr">
                      <a:solidFill>
                        <a:srgbClr val="0070C0"/>
                      </a:solidFill>
                      <a:prstDash val="solid"/>
                      <a:round/>
                      <a:headEnd type="none" w="med" len="med"/>
                      <a:tailEnd type="none" w="med" len="med"/>
                    </a:lnT>
                    <a:lnB w="19050" cap="flat" cmpd="sng" algn="ctr">
                      <a:solidFill>
                        <a:schemeClr val="tx2">
                          <a:lumMod val="60000"/>
                          <a:lumOff val="40000"/>
                        </a:schemeClr>
                      </a:solidFill>
                      <a:prstDash val="solid"/>
                      <a:round/>
                      <a:headEnd type="none" w="med" len="med"/>
                      <a:tailEnd type="none" w="med" len="med"/>
                    </a:lnB>
                  </a:tcPr>
                </a:tc>
              </a:tr>
              <a:tr h="264160">
                <a:tc>
                  <a:txBody>
                    <a:bodyPr/>
                    <a:lstStyle/>
                    <a:p>
                      <a:r>
                        <a:rPr lang="en-US" sz="1800" kern="1200" baseline="0" dirty="0" smtClean="0"/>
                        <a:t>Accessibility</a:t>
                      </a:r>
                      <a:endParaRPr lang="en-US" dirty="0"/>
                    </a:p>
                  </a:txBody>
                  <a:tcPr anchor="ctr">
                    <a:lnL w="28575" cap="flat" cmpd="sng" algn="ctr">
                      <a:solidFill>
                        <a:srgbClr val="0070C0"/>
                      </a:solidFill>
                      <a:prstDash val="solid"/>
                      <a:round/>
                      <a:headEnd type="none" w="med" len="med"/>
                      <a:tailEnd type="none" w="med" len="med"/>
                    </a:lnL>
                    <a:lnR w="19050" cap="flat" cmpd="sng" algn="ctr">
                      <a:solidFill>
                        <a:schemeClr val="tx2">
                          <a:lumMod val="60000"/>
                          <a:lumOff val="40000"/>
                        </a:schemeClr>
                      </a:solidFill>
                      <a:prstDash val="solid"/>
                      <a:round/>
                      <a:headEnd type="none" w="med" len="med"/>
                      <a:tailEnd type="none" w="med" len="med"/>
                    </a:lnR>
                    <a:lnT w="19050" cap="flat" cmpd="sng" algn="ctr">
                      <a:solidFill>
                        <a:schemeClr val="tx2">
                          <a:lumMod val="60000"/>
                          <a:lumOff val="40000"/>
                        </a:schemeClr>
                      </a:solidFill>
                      <a:prstDash val="solid"/>
                      <a:round/>
                      <a:headEnd type="none" w="med" len="med"/>
                      <a:tailEnd type="none" w="med" len="med"/>
                    </a:lnT>
                    <a:lnB w="28575" cap="flat" cmpd="sng" algn="ctr">
                      <a:solidFill>
                        <a:srgbClr val="0070C0"/>
                      </a:solidFill>
                      <a:prstDash val="solid"/>
                      <a:round/>
                      <a:headEnd type="none" w="med" len="med"/>
                      <a:tailEnd type="none" w="med" len="med"/>
                    </a:lnB>
                  </a:tcPr>
                </a:tc>
                <a:tc>
                  <a:txBody>
                    <a:bodyPr/>
                    <a:lstStyle/>
                    <a:p>
                      <a:pPr algn="ctr"/>
                      <a:r>
                        <a:rPr lang="en-US" sz="1800" kern="1200" baseline="0" dirty="0" smtClean="0"/>
                        <a:t>8</a:t>
                      </a:r>
                      <a:endParaRPr lang="en-US" dirty="0"/>
                    </a:p>
                  </a:txBody>
                  <a:tcPr anchor="ctr">
                    <a:lnL w="19050" cap="flat" cmpd="sng" algn="ctr">
                      <a:solidFill>
                        <a:schemeClr val="tx2">
                          <a:lumMod val="60000"/>
                          <a:lumOff val="40000"/>
                        </a:schemeClr>
                      </a:solidFill>
                      <a:prstDash val="solid"/>
                      <a:round/>
                      <a:headEnd type="none" w="med" len="med"/>
                      <a:tailEnd type="none" w="med" len="med"/>
                    </a:lnL>
                    <a:lnR w="19050" cap="flat" cmpd="sng" algn="ctr">
                      <a:solidFill>
                        <a:schemeClr val="tx2">
                          <a:lumMod val="60000"/>
                          <a:lumOff val="40000"/>
                        </a:schemeClr>
                      </a:solidFill>
                      <a:prstDash val="solid"/>
                      <a:round/>
                      <a:headEnd type="none" w="med" len="med"/>
                      <a:tailEnd type="none" w="med" len="med"/>
                    </a:lnR>
                    <a:lnT w="19050" cap="flat" cmpd="sng" algn="ctr">
                      <a:solidFill>
                        <a:schemeClr val="tx2">
                          <a:lumMod val="60000"/>
                          <a:lumOff val="40000"/>
                        </a:schemeClr>
                      </a:solidFill>
                      <a:prstDash val="solid"/>
                      <a:round/>
                      <a:headEnd type="none" w="med" len="med"/>
                      <a:tailEnd type="none" w="med" len="med"/>
                    </a:lnT>
                    <a:lnB w="28575" cap="flat" cmpd="sng" algn="ctr">
                      <a:solidFill>
                        <a:srgbClr val="0070C0"/>
                      </a:solidFill>
                      <a:prstDash val="solid"/>
                      <a:round/>
                      <a:headEnd type="none" w="med" len="med"/>
                      <a:tailEnd type="none" w="med" len="med"/>
                    </a:lnB>
                  </a:tcPr>
                </a:tc>
                <a:tc>
                  <a:txBody>
                    <a:bodyPr/>
                    <a:lstStyle/>
                    <a:p>
                      <a:pPr algn="ctr"/>
                      <a:r>
                        <a:rPr lang="en-US" sz="1800" kern="1200" baseline="0" dirty="0" smtClean="0"/>
                        <a:t>163</a:t>
                      </a:r>
                      <a:endParaRPr lang="en-US" dirty="0"/>
                    </a:p>
                  </a:txBody>
                  <a:tcPr anchor="ctr">
                    <a:lnL w="19050" cap="flat" cmpd="sng" algn="ctr">
                      <a:solidFill>
                        <a:schemeClr val="tx2">
                          <a:lumMod val="60000"/>
                          <a:lumOff val="40000"/>
                        </a:schemeClr>
                      </a:solidFill>
                      <a:prstDash val="solid"/>
                      <a:round/>
                      <a:headEnd type="none" w="med" len="med"/>
                      <a:tailEnd type="none" w="med" len="med"/>
                    </a:lnL>
                    <a:lnR w="19050" cap="flat" cmpd="sng" algn="ctr">
                      <a:solidFill>
                        <a:schemeClr val="tx2">
                          <a:lumMod val="60000"/>
                          <a:lumOff val="40000"/>
                        </a:schemeClr>
                      </a:solidFill>
                      <a:prstDash val="solid"/>
                      <a:round/>
                      <a:headEnd type="none" w="med" len="med"/>
                      <a:tailEnd type="none" w="med" len="med"/>
                    </a:lnR>
                    <a:lnT w="19050" cap="flat" cmpd="sng" algn="ctr">
                      <a:solidFill>
                        <a:schemeClr val="tx2">
                          <a:lumMod val="60000"/>
                          <a:lumOff val="40000"/>
                        </a:schemeClr>
                      </a:solidFill>
                      <a:prstDash val="solid"/>
                      <a:round/>
                      <a:headEnd type="none" w="med" len="med"/>
                      <a:tailEnd type="none" w="med" len="med"/>
                    </a:lnT>
                    <a:lnB w="28575" cap="flat" cmpd="sng" algn="ctr">
                      <a:solidFill>
                        <a:srgbClr val="0070C0"/>
                      </a:solidFill>
                      <a:prstDash val="solid"/>
                      <a:round/>
                      <a:headEnd type="none" w="med" len="med"/>
                      <a:tailEnd type="none" w="med" len="med"/>
                    </a:lnB>
                  </a:tcPr>
                </a:tc>
                <a:tc>
                  <a:txBody>
                    <a:bodyPr/>
                    <a:lstStyle/>
                    <a:p>
                      <a:pPr algn="ctr"/>
                      <a:r>
                        <a:rPr lang="en-US" sz="1800" kern="1200" baseline="0" dirty="0" smtClean="0"/>
                        <a:t>7</a:t>
                      </a:r>
                      <a:endParaRPr lang="en-US" dirty="0"/>
                    </a:p>
                  </a:txBody>
                  <a:tcPr anchor="ctr">
                    <a:lnL w="19050" cap="flat" cmpd="sng" algn="ctr">
                      <a:solidFill>
                        <a:schemeClr val="tx2">
                          <a:lumMod val="60000"/>
                          <a:lumOff val="40000"/>
                        </a:schemeClr>
                      </a:solidFill>
                      <a:prstDash val="solid"/>
                      <a:round/>
                      <a:headEnd type="none" w="med" len="med"/>
                      <a:tailEnd type="none" w="med" len="med"/>
                    </a:lnL>
                    <a:lnR w="28575" cap="flat" cmpd="sng" algn="ctr">
                      <a:solidFill>
                        <a:srgbClr val="0070C0"/>
                      </a:solidFill>
                      <a:prstDash val="solid"/>
                      <a:round/>
                      <a:headEnd type="none" w="med" len="med"/>
                      <a:tailEnd type="none" w="med" len="med"/>
                    </a:lnR>
                    <a:lnT w="19050" cap="flat" cmpd="sng" algn="ctr">
                      <a:solidFill>
                        <a:schemeClr val="tx2">
                          <a:lumMod val="60000"/>
                          <a:lumOff val="40000"/>
                        </a:schemeClr>
                      </a:solidFill>
                      <a:prstDash val="solid"/>
                      <a:round/>
                      <a:headEnd type="none" w="med" len="med"/>
                      <a:tailEnd type="none" w="med" len="med"/>
                    </a:lnT>
                    <a:lnB w="28575" cap="flat" cmpd="sng" algn="ctr">
                      <a:solidFill>
                        <a:srgbClr val="0070C0"/>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Ground Truth Comparison</a:t>
            </a:r>
            <a:endParaRPr lang="en-US" dirty="0"/>
          </a:p>
        </p:txBody>
      </p:sp>
      <p:sp>
        <p:nvSpPr>
          <p:cNvPr id="3" name="Content Placeholder 2"/>
          <p:cNvSpPr>
            <a:spLocks noGrp="1"/>
          </p:cNvSpPr>
          <p:nvPr>
            <p:ph idx="1"/>
          </p:nvPr>
        </p:nvSpPr>
        <p:spPr/>
        <p:txBody>
          <a:bodyPr>
            <a:noAutofit/>
          </a:bodyPr>
          <a:lstStyle/>
          <a:p>
            <a:r>
              <a:rPr lang="en-US" dirty="0" smtClean="0"/>
              <a:t>Manually examined the access permissions of directories on the file server (dataset 1)</a:t>
            </a:r>
          </a:p>
          <a:p>
            <a:pPr lvl="1"/>
            <a:r>
              <a:rPr lang="en-US" dirty="0" smtClean="0"/>
              <a:t>After eliminating directories having similar permissions, 276 directories examined</a:t>
            </a:r>
          </a:p>
          <a:p>
            <a:pPr lvl="1"/>
            <a:r>
              <a:rPr lang="en-US" dirty="0" smtClean="0"/>
              <a:t>Took two days!</a:t>
            </a:r>
          </a:p>
          <a:p>
            <a:pPr lvl="1"/>
            <a:endParaRPr lang="en-US" dirty="0" smtClean="0"/>
          </a:p>
          <a:p>
            <a:r>
              <a:rPr lang="en-US" dirty="0" smtClean="0"/>
              <a:t>Missed 3 misconfigurations (false negatives)</a:t>
            </a:r>
          </a:p>
          <a:p>
            <a:pPr lvl="1"/>
            <a:r>
              <a:rPr lang="en-US" dirty="0" smtClean="0"/>
              <a:t>Relevant reference groups didn’t exist</a:t>
            </a:r>
          </a:p>
          <a:p>
            <a:pPr lvl="1"/>
            <a:r>
              <a:rPr lang="en-US" dirty="0" smtClean="0"/>
              <a:t>Found 18 valid misconfigurations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Event-based Monitoring</a:t>
            </a:r>
            <a:endParaRPr lang="en-US" dirty="0"/>
          </a:p>
        </p:txBody>
      </p:sp>
      <p:sp>
        <p:nvSpPr>
          <p:cNvPr id="3" name="Content Placeholder 2"/>
          <p:cNvSpPr>
            <a:spLocks noGrp="1"/>
          </p:cNvSpPr>
          <p:nvPr>
            <p:ph idx="1"/>
          </p:nvPr>
        </p:nvSpPr>
        <p:spPr/>
        <p:txBody>
          <a:bodyPr/>
          <a:lstStyle/>
          <a:p>
            <a:r>
              <a:rPr lang="en-US" dirty="0" smtClean="0"/>
              <a:t>19</a:t>
            </a:r>
            <a:r>
              <a:rPr lang="en-US" baseline="30000" dirty="0" smtClean="0"/>
              <a:t>th</a:t>
            </a:r>
            <a:r>
              <a:rPr lang="en-US" dirty="0" smtClean="0"/>
              <a:t> August 2009: Monitoring on file server started</a:t>
            </a:r>
          </a:p>
          <a:p>
            <a:endParaRPr lang="en-US" dirty="0" smtClean="0"/>
          </a:p>
          <a:p>
            <a:r>
              <a:rPr lang="en-US" dirty="0" smtClean="0"/>
              <a:t>20</a:t>
            </a:r>
            <a:r>
              <a:rPr lang="en-US" baseline="30000" dirty="0" smtClean="0"/>
              <a:t>th</a:t>
            </a:r>
            <a:r>
              <a:rPr lang="en-US" dirty="0" smtClean="0"/>
              <a:t> September 2009: Employee adopts a new role</a:t>
            </a:r>
          </a:p>
          <a:p>
            <a:pPr lvl="1"/>
            <a:r>
              <a:rPr lang="en-US" dirty="0" smtClean="0"/>
              <a:t>Email lists were updated</a:t>
            </a:r>
          </a:p>
          <a:p>
            <a:pPr lvl="1"/>
            <a:r>
              <a:rPr lang="en-US" dirty="0" smtClean="0"/>
              <a:t>Permissions on files were not updated</a:t>
            </a:r>
          </a:p>
          <a:p>
            <a:pPr lvl="1"/>
            <a:endParaRPr lang="en-US" dirty="0" smtClean="0"/>
          </a:p>
          <a:p>
            <a:r>
              <a:rPr lang="en-US" dirty="0" smtClean="0"/>
              <a:t>Baaz found the accessibility misconfiguration within 1 second of the email list reflecting the change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Evaluation: Runtime Performance</a:t>
            </a:r>
            <a:endParaRPr lang="en-US" dirty="0"/>
          </a:p>
        </p:txBody>
      </p:sp>
      <p:sp>
        <p:nvSpPr>
          <p:cNvPr id="10" name="Content Placeholder 9"/>
          <p:cNvSpPr>
            <a:spLocks noGrp="1"/>
          </p:cNvSpPr>
          <p:nvPr>
            <p:ph idx="1"/>
          </p:nvPr>
        </p:nvSpPr>
        <p:spPr/>
        <p:txBody>
          <a:bodyPr/>
          <a:lstStyle/>
          <a:p>
            <a:r>
              <a:rPr lang="en-US" dirty="0" smtClean="0"/>
              <a:t>Most time-consuming step – Matrix Reduction</a:t>
            </a:r>
          </a:p>
          <a:p>
            <a:pPr lvl="1"/>
            <a:r>
              <a:rPr lang="en-US" dirty="0" smtClean="0"/>
              <a:t>Scans each relation matrix once</a:t>
            </a:r>
          </a:p>
          <a:p>
            <a:pPr lvl="1"/>
            <a:r>
              <a:rPr lang="en-US" dirty="0" smtClean="0"/>
              <a:t>O(size of the matrix)</a:t>
            </a:r>
          </a:p>
          <a:p>
            <a:pPr lvl="1"/>
            <a:endParaRPr lang="en-US" dirty="0"/>
          </a:p>
        </p:txBody>
      </p:sp>
      <p:graphicFrame>
        <p:nvGraphicFramePr>
          <p:cNvPr id="11" name="Content Placeholder 6"/>
          <p:cNvGraphicFramePr>
            <a:graphicFrameLocks/>
          </p:cNvGraphicFramePr>
          <p:nvPr/>
        </p:nvGraphicFramePr>
        <p:xfrm>
          <a:off x="457200" y="1371600"/>
          <a:ext cx="8229600" cy="4953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Work</a:t>
            </a:r>
            <a:endParaRPr lang="en-US" dirty="0"/>
          </a:p>
        </p:txBody>
      </p:sp>
      <p:sp>
        <p:nvSpPr>
          <p:cNvPr id="3" name="Content Placeholder 2"/>
          <p:cNvSpPr>
            <a:spLocks noGrp="1"/>
          </p:cNvSpPr>
          <p:nvPr>
            <p:ph idx="1"/>
          </p:nvPr>
        </p:nvSpPr>
        <p:spPr>
          <a:xfrm>
            <a:off x="304800" y="1295400"/>
            <a:ext cx="8534400" cy="5029200"/>
          </a:xfrm>
        </p:spPr>
        <p:txBody>
          <a:bodyPr>
            <a:noAutofit/>
          </a:bodyPr>
          <a:lstStyle/>
          <a:p>
            <a:r>
              <a:rPr lang="en-US" sz="2400" dirty="0" smtClean="0"/>
              <a:t>Detecting and resolving policy misconfigurations in access-control systems: Bauer, </a:t>
            </a:r>
            <a:r>
              <a:rPr lang="en-US" sz="2400" dirty="0" err="1" smtClean="0"/>
              <a:t>Gariss</a:t>
            </a:r>
            <a:r>
              <a:rPr lang="en-US" sz="2400" dirty="0" smtClean="0"/>
              <a:t> and Reiter (2008)</a:t>
            </a:r>
          </a:p>
          <a:p>
            <a:pPr lvl="1"/>
            <a:r>
              <a:rPr lang="en-US" sz="2000" dirty="0" smtClean="0"/>
              <a:t>Uses Associative Rule Mining on access logs to figure out whether a new user should be granted access to resources or not</a:t>
            </a:r>
          </a:p>
          <a:p>
            <a:pPr lvl="1"/>
            <a:r>
              <a:rPr lang="en-US" sz="2000" dirty="0" smtClean="0"/>
              <a:t>Does not find security misconfigurations, no group mapping</a:t>
            </a:r>
          </a:p>
          <a:p>
            <a:endParaRPr lang="en-US" sz="1800" dirty="0" smtClean="0"/>
          </a:p>
          <a:p>
            <a:r>
              <a:rPr lang="en-US" sz="2400" dirty="0" smtClean="0"/>
              <a:t>Role Mining algorithms </a:t>
            </a:r>
          </a:p>
          <a:p>
            <a:pPr lvl="1"/>
            <a:r>
              <a:rPr lang="en-US" sz="2000" dirty="0" smtClean="0"/>
              <a:t>Discover common patterns in access permissions across users and resources</a:t>
            </a:r>
          </a:p>
          <a:p>
            <a:pPr lvl="1"/>
            <a:r>
              <a:rPr lang="en-US" sz="2000" dirty="0" smtClean="0"/>
              <a:t>Related to Matrix Reduction step, can be used as input to Group Mapping</a:t>
            </a:r>
          </a:p>
          <a:p>
            <a:endParaRPr lang="en-US" sz="1600" dirty="0" smtClean="0"/>
          </a:p>
          <a:p>
            <a:r>
              <a:rPr lang="en-US" sz="2400" dirty="0" smtClean="0"/>
              <a:t>Several RBAC systems in academia and industry</a:t>
            </a:r>
          </a:p>
          <a:p>
            <a:pPr lvl="1"/>
            <a:r>
              <a:rPr lang="en-US" sz="2000" dirty="0" smtClean="0"/>
              <a:t>Hard to implement in practice</a:t>
            </a:r>
          </a:p>
          <a:p>
            <a:pPr lvl="1"/>
            <a:r>
              <a:rPr lang="en-US" sz="2000" dirty="0" smtClean="0"/>
              <a:t>No audit tool to search for </a:t>
            </a:r>
            <a:r>
              <a:rPr lang="en-US" sz="2000" dirty="0" err="1" smtClean="0"/>
              <a:t>misconfigs</a:t>
            </a:r>
            <a:r>
              <a:rPr lang="en-US" sz="2000" dirty="0" smtClean="0"/>
              <a:t>, Baaz should be useful</a:t>
            </a:r>
          </a:p>
          <a:p>
            <a:pPr lvl="1"/>
            <a:endParaRPr lang="en-US" sz="16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a:xfrm>
            <a:off x="457200" y="1295400"/>
            <a:ext cx="8229600" cy="5029200"/>
          </a:xfrm>
        </p:spPr>
        <p:txBody>
          <a:bodyPr>
            <a:noAutofit/>
          </a:bodyPr>
          <a:lstStyle/>
          <a:p>
            <a:r>
              <a:rPr lang="en-US" dirty="0" smtClean="0"/>
              <a:t>Baaz is a auditing tool that can find potential misconfigurations</a:t>
            </a:r>
          </a:p>
          <a:p>
            <a:pPr lvl="1"/>
            <a:r>
              <a:rPr lang="en-US" dirty="0" smtClean="0"/>
              <a:t>Can be applied on many types	of resources</a:t>
            </a:r>
          </a:p>
          <a:p>
            <a:pPr lvl="1"/>
            <a:r>
              <a:rPr lang="en-US" dirty="0" smtClean="0"/>
              <a:t>Well documented security policy not required</a:t>
            </a:r>
          </a:p>
          <a:p>
            <a:pPr lvl="1"/>
            <a:r>
              <a:rPr lang="en-US" dirty="0" smtClean="0"/>
              <a:t>Fast and scalable</a:t>
            </a:r>
          </a:p>
          <a:p>
            <a:pPr lvl="1"/>
            <a:endParaRPr lang="en-US" sz="1600" dirty="0" smtClean="0"/>
          </a:p>
          <a:p>
            <a:r>
              <a:rPr lang="en-US" dirty="0" smtClean="0"/>
              <a:t>We have deployed Baaz on 3 real systems and we have found the misconfigurations in high business value data</a:t>
            </a:r>
          </a:p>
          <a:p>
            <a:endParaRPr lang="en-US" sz="1600" dirty="0" smtClean="0"/>
          </a:p>
          <a:p>
            <a:r>
              <a:rPr lang="en-US" dirty="0" smtClean="0"/>
              <a:t>We were able to find misconfigurations in a near real-time manner</a:t>
            </a:r>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Ongoing Work</a:t>
            </a:r>
            <a:endParaRPr lang="en-US" dirty="0"/>
          </a:p>
        </p:txBody>
      </p:sp>
      <p:sp>
        <p:nvSpPr>
          <p:cNvPr id="3" name="Content Placeholder 2"/>
          <p:cNvSpPr>
            <a:spLocks noGrp="1"/>
          </p:cNvSpPr>
          <p:nvPr>
            <p:ph idx="1"/>
          </p:nvPr>
        </p:nvSpPr>
        <p:spPr/>
        <p:txBody>
          <a:bodyPr/>
          <a:lstStyle/>
          <a:p>
            <a:r>
              <a:rPr lang="en-US" dirty="0" smtClean="0"/>
              <a:t>Visualization of Access Control</a:t>
            </a:r>
          </a:p>
          <a:p>
            <a:pPr lvl="1"/>
            <a:r>
              <a:rPr lang="en-US" dirty="0" smtClean="0"/>
              <a:t>Who has access to what?</a:t>
            </a:r>
          </a:p>
          <a:p>
            <a:endParaRPr lang="en-US" dirty="0" smtClean="0"/>
          </a:p>
          <a:p>
            <a:r>
              <a:rPr lang="en-US" dirty="0" smtClean="0"/>
              <a:t>How do you solve the problem with more complex </a:t>
            </a:r>
            <a:r>
              <a:rPr lang="en-US" smtClean="0"/>
              <a:t>access control models?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Insider Threats: A motivating scenario</a:t>
            </a:r>
            <a:endParaRPr lang="en-US" dirty="0"/>
          </a:p>
        </p:txBody>
      </p:sp>
      <p:sp>
        <p:nvSpPr>
          <p:cNvPr id="3" name="Content Placeholder 2"/>
          <p:cNvSpPr>
            <a:spLocks noGrp="1"/>
          </p:cNvSpPr>
          <p:nvPr>
            <p:ph idx="1"/>
          </p:nvPr>
        </p:nvSpPr>
        <p:spPr>
          <a:xfrm>
            <a:off x="228600" y="1295400"/>
            <a:ext cx="8686800" cy="5029200"/>
          </a:xfrm>
        </p:spPr>
        <p:txBody>
          <a:bodyPr>
            <a:noAutofit/>
          </a:bodyPr>
          <a:lstStyle/>
          <a:p>
            <a:r>
              <a:rPr lang="en-US" dirty="0" smtClean="0"/>
              <a:t>For any security incident, 69% chance that the culprit was an insider</a:t>
            </a:r>
          </a:p>
          <a:p>
            <a:pPr marL="347663" lvl="8" indent="0">
              <a:buNone/>
            </a:pPr>
            <a:r>
              <a:rPr lang="en-US" sz="1800" b="1" dirty="0" smtClean="0">
                <a:hlinkClick r:id="rId3"/>
              </a:rPr>
              <a:t>The Global State of Information Security - </a:t>
            </a:r>
            <a:r>
              <a:rPr lang="en-US" sz="1800" dirty="0" smtClean="0">
                <a:hlinkClick r:id="rId3"/>
              </a:rPr>
              <a:t>PricewaterhouseCoopers survey in 2007</a:t>
            </a:r>
          </a:p>
          <a:p>
            <a:endParaRPr lang="en-US" dirty="0" smtClean="0"/>
          </a:p>
          <a:p>
            <a:r>
              <a:rPr lang="en-US" dirty="0" smtClean="0"/>
              <a:t>In many organizations, up to 90% of the employees have permissions </a:t>
            </a:r>
            <a:r>
              <a:rPr lang="en-IN" dirty="0" smtClean="0"/>
              <a:t>more than what they were entitled to</a:t>
            </a:r>
          </a:p>
          <a:p>
            <a:pPr marL="347663" lvl="8" indent="0">
              <a:buNone/>
            </a:pPr>
            <a:r>
              <a:rPr lang="en-IN" sz="1800" b="1" dirty="0" smtClean="0">
                <a:hlinkClick r:id="rId4"/>
              </a:rPr>
              <a:t>Information Risk in the Professional - </a:t>
            </a:r>
            <a:r>
              <a:rPr lang="en-IN" sz="1800" dirty="0" smtClean="0">
                <a:hlinkClick r:id="rId4"/>
              </a:rPr>
              <a:t>Dartmouth College and Tuck School of Business in Dartmouth</a:t>
            </a:r>
            <a:endParaRPr lang="en-IN" sz="1200" dirty="0" smtClean="0"/>
          </a:p>
          <a:p>
            <a:endParaRPr lang="en-IN" dirty="0" smtClean="0"/>
          </a:p>
          <a:p>
            <a:r>
              <a:rPr lang="en-IN" dirty="0" smtClean="0"/>
              <a:t>How do employees have so much extra permissions? </a:t>
            </a:r>
          </a:p>
          <a:p>
            <a:pPr>
              <a:buNone/>
            </a:pPr>
            <a:r>
              <a:rPr lang="en-IN" dirty="0" smtClean="0"/>
              <a:t>	Is managing access permissions so hard?</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nodeType="after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r"/>
            <a:r>
              <a:rPr lang="en-US" sz="4400" dirty="0" smtClean="0"/>
              <a:t>Thank you!</a:t>
            </a:r>
            <a:endParaRPr lang="en-US" sz="4400" dirty="0"/>
          </a:p>
        </p:txBody>
      </p:sp>
      <p:sp>
        <p:nvSpPr>
          <p:cNvPr id="5" name="Subtitle 4"/>
          <p:cNvSpPr>
            <a:spLocks noGrp="1"/>
          </p:cNvSpPr>
          <p:nvPr>
            <p:ph type="body" idx="1"/>
          </p:nvPr>
        </p:nvSpPr>
        <p:spPr>
          <a:xfrm>
            <a:off x="722313" y="1676400"/>
            <a:ext cx="7772400" cy="1500187"/>
          </a:xfrm>
        </p:spPr>
        <p:txBody>
          <a:bodyPr>
            <a:normAutofit/>
          </a:bodyPr>
          <a:lstStyle/>
          <a:p>
            <a:r>
              <a:rPr lang="en-US" sz="5400" b="1" dirty="0" smtClean="0">
                <a:solidFill>
                  <a:srgbClr val="0070C0"/>
                </a:solidFill>
              </a:rPr>
              <a:t>Questions?</a:t>
            </a:r>
            <a:endParaRPr lang="en-US" sz="5400" b="1" dirty="0">
              <a:solidFill>
                <a:srgbClr val="0070C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Mapping: Details</a:t>
            </a:r>
            <a:endParaRPr lang="en-US" dirty="0"/>
          </a:p>
        </p:txBody>
      </p:sp>
      <p:sp>
        <p:nvSpPr>
          <p:cNvPr id="25" name="Content Placeholder 24"/>
          <p:cNvSpPr>
            <a:spLocks noGrp="1"/>
          </p:cNvSpPr>
          <p:nvPr>
            <p:ph idx="1"/>
          </p:nvPr>
        </p:nvSpPr>
        <p:spPr>
          <a:xfrm>
            <a:off x="381000" y="1295400"/>
            <a:ext cx="8382000" cy="5029200"/>
          </a:xfrm>
        </p:spPr>
        <p:txBody>
          <a:bodyPr>
            <a:noAutofit/>
          </a:bodyPr>
          <a:lstStyle/>
          <a:p>
            <a:r>
              <a:rPr lang="en-US" dirty="0" smtClean="0"/>
              <a:t>User-set from the </a:t>
            </a:r>
            <a:r>
              <a:rPr lang="en-US" i="1" dirty="0" err="1" smtClean="0">
                <a:latin typeface="Times" pitchFamily="18" charset="0"/>
                <a:cs typeface="Times" pitchFamily="18" charset="0"/>
              </a:rPr>
              <a:t>i</a:t>
            </a:r>
            <a:r>
              <a:rPr lang="en-US" i="1" baseline="30000" dirty="0" err="1" smtClean="0">
                <a:latin typeface="Times" pitchFamily="18" charset="0"/>
                <a:cs typeface="Times" pitchFamily="18" charset="0"/>
              </a:rPr>
              <a:t>th</a:t>
            </a:r>
            <a:r>
              <a:rPr lang="en-US" dirty="0" smtClean="0"/>
              <a:t> summary statement</a:t>
            </a:r>
          </a:p>
          <a:p>
            <a:endParaRPr lang="en-US" sz="3600" dirty="0" smtClean="0"/>
          </a:p>
          <a:p>
            <a:r>
              <a:rPr lang="en-US" dirty="0" smtClean="0"/>
              <a:t>Reference groups</a:t>
            </a:r>
          </a:p>
          <a:p>
            <a:endParaRPr lang="en-US" sz="3600" dirty="0" smtClean="0"/>
          </a:p>
          <a:p>
            <a:r>
              <a:rPr lang="en-US" dirty="0" smtClean="0"/>
              <a:t>Mapped reference groups = </a:t>
            </a:r>
          </a:p>
          <a:p>
            <a:pPr algn="ctr">
              <a:buNone/>
            </a:pPr>
            <a:r>
              <a:rPr lang="en-US" dirty="0" smtClean="0"/>
              <a:t>Set cover with </a:t>
            </a:r>
            <a:r>
              <a:rPr lang="en-US" i="1" dirty="0" smtClean="0"/>
              <a:t>Minimum Description Length</a:t>
            </a:r>
          </a:p>
          <a:p>
            <a:endParaRPr lang="en-US" sz="1100" i="1" dirty="0" smtClean="0"/>
          </a:p>
          <a:p>
            <a:pPr>
              <a:buNone/>
            </a:pPr>
            <a:r>
              <a:rPr lang="en-US" dirty="0" smtClean="0"/>
              <a:t>         				            where</a:t>
            </a:r>
          </a:p>
          <a:p>
            <a:pPr>
              <a:buNone/>
            </a:pPr>
            <a:endParaRPr lang="en-US" sz="1800" dirty="0" smtClean="0"/>
          </a:p>
          <a:p>
            <a:pPr>
              <a:buNone/>
            </a:pPr>
            <a:r>
              <a:rPr lang="en-US" dirty="0" smtClean="0"/>
              <a:t>such that                                                               is minimum</a:t>
            </a:r>
          </a:p>
          <a:p>
            <a:endParaRPr lang="en-US" dirty="0" smtClean="0"/>
          </a:p>
          <a:p>
            <a:pPr lvl="3">
              <a:buNone/>
            </a:pPr>
            <a:endParaRPr lang="en-US" dirty="0"/>
          </a:p>
        </p:txBody>
      </p:sp>
      <p:graphicFrame>
        <p:nvGraphicFramePr>
          <p:cNvPr id="70657" name="Object 1"/>
          <p:cNvGraphicFramePr>
            <a:graphicFrameLocks noChangeAspect="1"/>
          </p:cNvGraphicFramePr>
          <p:nvPr/>
        </p:nvGraphicFramePr>
        <p:xfrm>
          <a:off x="2897188" y="1837819"/>
          <a:ext cx="3351212" cy="543938"/>
        </p:xfrm>
        <a:graphic>
          <a:graphicData uri="http://schemas.openxmlformats.org/presentationml/2006/ole">
            <p:oleObj spid="_x0000_s112642" name="Equation" r:id="rId3" imgW="1206360" imgH="228600" progId="Equation.3">
              <p:embed/>
            </p:oleObj>
          </a:graphicData>
        </a:graphic>
      </p:graphicFrame>
      <p:graphicFrame>
        <p:nvGraphicFramePr>
          <p:cNvPr id="70658" name="Object 2"/>
          <p:cNvGraphicFramePr>
            <a:graphicFrameLocks noChangeAspect="1"/>
          </p:cNvGraphicFramePr>
          <p:nvPr/>
        </p:nvGraphicFramePr>
        <p:xfrm>
          <a:off x="2817813" y="2969717"/>
          <a:ext cx="3506788" cy="539154"/>
        </p:xfrm>
        <a:graphic>
          <a:graphicData uri="http://schemas.openxmlformats.org/presentationml/2006/ole">
            <p:oleObj spid="_x0000_s112643" name="Equation" r:id="rId4" imgW="1346040" imgH="241200" progId="Equation.3">
              <p:embed/>
            </p:oleObj>
          </a:graphicData>
        </a:graphic>
      </p:graphicFrame>
      <p:graphicFrame>
        <p:nvGraphicFramePr>
          <p:cNvPr id="70659" name="Object 3"/>
          <p:cNvGraphicFramePr>
            <a:graphicFrameLocks noChangeAspect="1"/>
          </p:cNvGraphicFramePr>
          <p:nvPr/>
        </p:nvGraphicFramePr>
        <p:xfrm>
          <a:off x="1535112" y="4833970"/>
          <a:ext cx="3341688" cy="487298"/>
        </p:xfrm>
        <a:graphic>
          <a:graphicData uri="http://schemas.openxmlformats.org/presentationml/2006/ole">
            <p:oleObj spid="_x0000_s112644" name="Equation" r:id="rId5" imgW="1346040" imgH="228600" progId="Equation.3">
              <p:embed/>
            </p:oleObj>
          </a:graphicData>
        </a:graphic>
      </p:graphicFrame>
      <p:graphicFrame>
        <p:nvGraphicFramePr>
          <p:cNvPr id="70661" name="Object 5"/>
          <p:cNvGraphicFramePr>
            <a:graphicFrameLocks noChangeAspect="1"/>
          </p:cNvGraphicFramePr>
          <p:nvPr/>
        </p:nvGraphicFramePr>
        <p:xfrm>
          <a:off x="1822450" y="5356225"/>
          <a:ext cx="5141913" cy="1098550"/>
        </p:xfrm>
        <a:graphic>
          <a:graphicData uri="http://schemas.openxmlformats.org/presentationml/2006/ole">
            <p:oleObj spid="_x0000_s112645" name="Equation" r:id="rId6" imgW="2145960" imgH="533160" progId="Equation.3">
              <p:embed/>
            </p:oleObj>
          </a:graphicData>
        </a:graphic>
      </p:graphicFrame>
      <p:graphicFrame>
        <p:nvGraphicFramePr>
          <p:cNvPr id="112648" name="Object 3"/>
          <p:cNvGraphicFramePr>
            <a:graphicFrameLocks noChangeAspect="1"/>
          </p:cNvGraphicFramePr>
          <p:nvPr/>
        </p:nvGraphicFramePr>
        <p:xfrm>
          <a:off x="6130925" y="4832726"/>
          <a:ext cx="1489076" cy="489786"/>
        </p:xfrm>
        <a:graphic>
          <a:graphicData uri="http://schemas.openxmlformats.org/presentationml/2006/ole">
            <p:oleObj spid="_x0000_s112648" name="Equation" r:id="rId7" imgW="596880" imgH="228600" progId="Equation.3">
              <p:embed/>
            </p:oleObj>
          </a:graphicData>
        </a:graphic>
      </p:graphicFrame>
    </p:spTree>
  </p:cSld>
  <p:clrMapOvr>
    <a:masterClrMapping/>
  </p:clrMapOvr>
  <p:transition advClick="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065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066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065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5">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26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Mapping: Details</a:t>
            </a:r>
            <a:endParaRPr lang="en-US" dirty="0"/>
          </a:p>
        </p:txBody>
      </p:sp>
      <p:sp>
        <p:nvSpPr>
          <p:cNvPr id="5" name="Content Placeholder 4"/>
          <p:cNvSpPr>
            <a:spLocks noGrp="1"/>
          </p:cNvSpPr>
          <p:nvPr>
            <p:ph idx="1"/>
          </p:nvPr>
        </p:nvSpPr>
        <p:spPr/>
        <p:txBody>
          <a:bodyPr/>
          <a:lstStyle/>
          <a:p>
            <a:r>
              <a:rPr lang="en-US" dirty="0" smtClean="0"/>
              <a:t>Set cover with </a:t>
            </a:r>
            <a:r>
              <a:rPr lang="en-US" i="1" dirty="0" smtClean="0"/>
              <a:t>Minimum Description Length (MDL)</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Greedy approximate algorithm to find </a:t>
            </a:r>
            <a:r>
              <a:rPr lang="en-US" i="1" dirty="0" err="1" smtClean="0">
                <a:latin typeface="Times New Roman" pitchFamily="18" charset="0"/>
                <a:cs typeface="Times New Roman" pitchFamily="18" charset="0"/>
              </a:rPr>
              <a:t>C</a:t>
            </a:r>
            <a:r>
              <a:rPr lang="en-US" i="1" baseline="-25000" dirty="0" err="1" smtClean="0">
                <a:latin typeface="Times New Roman" pitchFamily="18" charset="0"/>
                <a:cs typeface="Times New Roman" pitchFamily="18" charset="0"/>
              </a:rPr>
              <a:t>i</a:t>
            </a:r>
            <a:r>
              <a:rPr lang="en-US" i="1" baseline="-25000" dirty="0" smtClean="0">
                <a:latin typeface="Times New Roman" pitchFamily="18" charset="0"/>
                <a:cs typeface="Times New Roman" pitchFamily="18" charset="0"/>
              </a:rPr>
              <a:t> </a:t>
            </a:r>
            <a:r>
              <a:rPr lang="en-US" dirty="0" smtClean="0"/>
              <a:t>with MDL</a:t>
            </a:r>
          </a:p>
        </p:txBody>
      </p:sp>
      <p:graphicFrame>
        <p:nvGraphicFramePr>
          <p:cNvPr id="113667" name="Object 3"/>
          <p:cNvGraphicFramePr>
            <a:graphicFrameLocks noChangeAspect="1"/>
          </p:cNvGraphicFramePr>
          <p:nvPr/>
        </p:nvGraphicFramePr>
        <p:xfrm>
          <a:off x="1276350" y="2057400"/>
          <a:ext cx="6572250" cy="2921000"/>
        </p:xfrm>
        <a:graphic>
          <a:graphicData uri="http://schemas.openxmlformats.org/presentationml/2006/ole">
            <p:oleObj spid="_x0000_s113667" name="Equation" r:id="rId3" imgW="2628720" imgH="1168200" progId="Equation.3">
              <p:embed/>
            </p:oleObj>
          </a:graphicData>
        </a:graphic>
      </p:graphicFrame>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Mapping: Misconfigurations</a:t>
            </a:r>
            <a:endParaRPr lang="en-US" dirty="0"/>
          </a:p>
        </p:txBody>
      </p:sp>
      <p:sp>
        <p:nvSpPr>
          <p:cNvPr id="3" name="Content Placeholder 2"/>
          <p:cNvSpPr>
            <a:spLocks noGrp="1"/>
          </p:cNvSpPr>
          <p:nvPr>
            <p:ph idx="1"/>
          </p:nvPr>
        </p:nvSpPr>
        <p:spPr/>
        <p:txBody>
          <a:bodyPr/>
          <a:lstStyle/>
          <a:p>
            <a:r>
              <a:rPr lang="en-US" dirty="0" smtClean="0"/>
              <a:t>Security Misconfiguration Candidate</a:t>
            </a:r>
          </a:p>
          <a:p>
            <a:endParaRPr lang="en-US" dirty="0" smtClean="0"/>
          </a:p>
          <a:p>
            <a:endParaRPr lang="en-US" dirty="0" smtClean="0"/>
          </a:p>
          <a:p>
            <a:endParaRPr lang="en-US" dirty="0" smtClean="0"/>
          </a:p>
          <a:p>
            <a:endParaRPr lang="en-US" dirty="0" smtClean="0"/>
          </a:p>
          <a:p>
            <a:r>
              <a:rPr lang="en-US" dirty="0" smtClean="0"/>
              <a:t>Accessibility Misconfiguration Candidate</a:t>
            </a:r>
            <a:endParaRPr lang="en-US" dirty="0"/>
          </a:p>
        </p:txBody>
      </p:sp>
      <p:graphicFrame>
        <p:nvGraphicFramePr>
          <p:cNvPr id="114690" name="Object 2"/>
          <p:cNvGraphicFramePr>
            <a:graphicFrameLocks noChangeAspect="1"/>
          </p:cNvGraphicFramePr>
          <p:nvPr/>
        </p:nvGraphicFramePr>
        <p:xfrm>
          <a:off x="6400800" y="1679575"/>
          <a:ext cx="2422525" cy="1624013"/>
        </p:xfrm>
        <a:graphic>
          <a:graphicData uri="http://schemas.openxmlformats.org/presentationml/2006/ole">
            <p:oleObj spid="_x0000_s114690" name="Equation" r:id="rId3" imgW="1117440" imgH="749160" progId="Equation.3">
              <p:embed/>
            </p:oleObj>
          </a:graphicData>
        </a:graphic>
      </p:graphicFrame>
      <p:graphicFrame>
        <p:nvGraphicFramePr>
          <p:cNvPr id="114691" name="Object 3"/>
          <p:cNvGraphicFramePr>
            <a:graphicFrameLocks noChangeAspect="1"/>
          </p:cNvGraphicFramePr>
          <p:nvPr/>
        </p:nvGraphicFramePr>
        <p:xfrm>
          <a:off x="6858000" y="4714826"/>
          <a:ext cx="1905000" cy="1076374"/>
        </p:xfrm>
        <a:graphic>
          <a:graphicData uri="http://schemas.openxmlformats.org/presentationml/2006/ole">
            <p:oleObj spid="_x0000_s114691" name="Equation" r:id="rId4" imgW="901440" imgH="507960" progId="Equation.3">
              <p:embed/>
            </p:oleObj>
          </a:graphicData>
        </a:graphic>
      </p:graphicFrame>
      <p:graphicFrame>
        <p:nvGraphicFramePr>
          <p:cNvPr id="114692" name="Object 4"/>
          <p:cNvGraphicFramePr>
            <a:graphicFrameLocks noChangeAspect="1"/>
          </p:cNvGraphicFramePr>
          <p:nvPr/>
        </p:nvGraphicFramePr>
        <p:xfrm>
          <a:off x="762000" y="1905000"/>
          <a:ext cx="4648200" cy="975865"/>
        </p:xfrm>
        <a:graphic>
          <a:graphicData uri="http://schemas.openxmlformats.org/presentationml/2006/ole">
            <p:oleObj spid="_x0000_s114692" name="Equation" r:id="rId5" imgW="2298600" imgH="482400" progId="Equation.3">
              <p:embed/>
            </p:oleObj>
          </a:graphicData>
        </a:graphic>
      </p:graphicFrame>
      <p:graphicFrame>
        <p:nvGraphicFramePr>
          <p:cNvPr id="114693" name="Object 5"/>
          <p:cNvGraphicFramePr>
            <a:graphicFrameLocks noChangeAspect="1"/>
          </p:cNvGraphicFramePr>
          <p:nvPr/>
        </p:nvGraphicFramePr>
        <p:xfrm>
          <a:off x="625475" y="4583113"/>
          <a:ext cx="5308600" cy="1436687"/>
        </p:xfrm>
        <a:graphic>
          <a:graphicData uri="http://schemas.openxmlformats.org/presentationml/2006/ole">
            <p:oleObj spid="_x0000_s114693" name="Equation" r:id="rId6" imgW="2628720" imgH="711000" progId="Equation.3">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469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469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469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46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Managing Access Permissions</a:t>
            </a:r>
            <a:endParaRPr lang="en-US" dirty="0"/>
          </a:p>
        </p:txBody>
      </p:sp>
      <p:sp>
        <p:nvSpPr>
          <p:cNvPr id="20" name="TextBox 19"/>
          <p:cNvSpPr txBox="1"/>
          <p:nvPr/>
        </p:nvSpPr>
        <p:spPr>
          <a:xfrm>
            <a:off x="457200" y="2066789"/>
            <a:ext cx="2829170" cy="1139609"/>
          </a:xfrm>
          <a:prstGeom prst="rect">
            <a:avLst/>
          </a:prstGeom>
          <a:noFill/>
          <a:ln>
            <a:noFill/>
          </a:ln>
        </p:spPr>
        <p:txBody>
          <a:bodyPr wrap="square" lIns="91440" rIns="0" rtlCol="0" anchor="ctr" anchorCtr="0">
            <a:noAutofit/>
          </a:bodyPr>
          <a:lstStyle/>
          <a:p>
            <a:r>
              <a:rPr lang="en-US" sz="2400" b="1" dirty="0" smtClean="0"/>
              <a:t>Security Group (SG)</a:t>
            </a:r>
          </a:p>
        </p:txBody>
      </p:sp>
      <p:sp>
        <p:nvSpPr>
          <p:cNvPr id="21" name="TextBox 20"/>
          <p:cNvSpPr txBox="1"/>
          <p:nvPr/>
        </p:nvSpPr>
        <p:spPr>
          <a:xfrm>
            <a:off x="457200" y="3210574"/>
            <a:ext cx="2829170" cy="1139609"/>
          </a:xfrm>
          <a:prstGeom prst="rect">
            <a:avLst/>
          </a:prstGeom>
          <a:noFill/>
          <a:ln>
            <a:noFill/>
          </a:ln>
        </p:spPr>
        <p:txBody>
          <a:bodyPr wrap="square" lIns="91440" rIns="0" rtlCol="0" anchor="ctr" anchorCtr="0">
            <a:noAutofit/>
          </a:bodyPr>
          <a:lstStyle/>
          <a:p>
            <a:r>
              <a:rPr lang="en-US" sz="2400" b="1" dirty="0" smtClean="0"/>
              <a:t>Shared Resource Permissions</a:t>
            </a:r>
          </a:p>
        </p:txBody>
      </p:sp>
      <p:sp>
        <p:nvSpPr>
          <p:cNvPr id="23" name="TextBox 22"/>
          <p:cNvSpPr txBox="1"/>
          <p:nvPr/>
        </p:nvSpPr>
        <p:spPr>
          <a:xfrm>
            <a:off x="457200" y="4343400"/>
            <a:ext cx="2829170" cy="1139609"/>
          </a:xfrm>
          <a:prstGeom prst="rect">
            <a:avLst/>
          </a:prstGeom>
          <a:noFill/>
          <a:ln>
            <a:noFill/>
          </a:ln>
        </p:spPr>
        <p:txBody>
          <a:bodyPr wrap="square" lIns="91440" rIns="0" rtlCol="0" anchor="ctr" anchorCtr="0">
            <a:noAutofit/>
          </a:bodyPr>
          <a:lstStyle/>
          <a:p>
            <a:r>
              <a:rPr lang="en-US" sz="2400" b="1" dirty="0" smtClean="0"/>
              <a:t>Security Policy</a:t>
            </a:r>
          </a:p>
        </p:txBody>
      </p:sp>
      <p:sp>
        <p:nvSpPr>
          <p:cNvPr id="10" name="TextBox 9"/>
          <p:cNvSpPr txBox="1"/>
          <p:nvPr/>
        </p:nvSpPr>
        <p:spPr>
          <a:xfrm>
            <a:off x="3286370" y="2059744"/>
            <a:ext cx="2814515" cy="1141368"/>
          </a:xfrm>
          <a:prstGeom prst="rect">
            <a:avLst/>
          </a:prstGeom>
          <a:noFill/>
          <a:ln>
            <a:noFill/>
          </a:ln>
        </p:spPr>
        <p:txBody>
          <a:bodyPr wrap="square" rtlCol="0" anchor="ctr" anchorCtr="0">
            <a:noAutofit/>
          </a:bodyPr>
          <a:lstStyle/>
          <a:p>
            <a:pPr algn="ctr"/>
            <a:r>
              <a:rPr lang="en-US" sz="2400" dirty="0" smtClean="0">
                <a:solidFill>
                  <a:srgbClr val="00863D"/>
                </a:solidFill>
              </a:rPr>
              <a:t>Exists for every role</a:t>
            </a:r>
          </a:p>
        </p:txBody>
      </p:sp>
      <p:sp>
        <p:nvSpPr>
          <p:cNvPr id="12" name="TextBox 11"/>
          <p:cNvSpPr txBox="1"/>
          <p:nvPr/>
        </p:nvSpPr>
        <p:spPr>
          <a:xfrm>
            <a:off x="6100885" y="2059744"/>
            <a:ext cx="2814515" cy="1141368"/>
          </a:xfrm>
          <a:prstGeom prst="rect">
            <a:avLst/>
          </a:prstGeom>
          <a:noFill/>
          <a:ln>
            <a:noFill/>
          </a:ln>
        </p:spPr>
        <p:txBody>
          <a:bodyPr wrap="square" rtlCol="0" anchor="ctr" anchorCtr="0">
            <a:noAutofit/>
          </a:bodyPr>
          <a:lstStyle/>
          <a:p>
            <a:pPr algn="ctr"/>
            <a:r>
              <a:rPr lang="en-US" sz="2400" dirty="0" smtClean="0">
                <a:solidFill>
                  <a:srgbClr val="FF0000"/>
                </a:solidFill>
              </a:rPr>
              <a:t>Do not exist for every role</a:t>
            </a:r>
          </a:p>
        </p:txBody>
      </p:sp>
      <p:sp>
        <p:nvSpPr>
          <p:cNvPr id="13" name="TextBox 12"/>
          <p:cNvSpPr txBox="1"/>
          <p:nvPr/>
        </p:nvSpPr>
        <p:spPr>
          <a:xfrm>
            <a:off x="3286370" y="3205295"/>
            <a:ext cx="2814515" cy="1141368"/>
          </a:xfrm>
          <a:prstGeom prst="rect">
            <a:avLst/>
          </a:prstGeom>
          <a:noFill/>
          <a:ln>
            <a:noFill/>
          </a:ln>
        </p:spPr>
        <p:txBody>
          <a:bodyPr wrap="square" rtlCol="0" anchor="ctr" anchorCtr="0">
            <a:noAutofit/>
          </a:bodyPr>
          <a:lstStyle/>
          <a:p>
            <a:pPr algn="ctr"/>
            <a:r>
              <a:rPr lang="en-US" sz="2400" dirty="0" smtClean="0">
                <a:solidFill>
                  <a:srgbClr val="00863D"/>
                </a:solidFill>
              </a:rPr>
              <a:t>Using SGs only</a:t>
            </a:r>
          </a:p>
        </p:txBody>
      </p:sp>
      <p:sp>
        <p:nvSpPr>
          <p:cNvPr id="14" name="TextBox 13"/>
          <p:cNvSpPr txBox="1"/>
          <p:nvPr/>
        </p:nvSpPr>
        <p:spPr>
          <a:xfrm>
            <a:off x="6100885" y="3205295"/>
            <a:ext cx="2814515" cy="1141368"/>
          </a:xfrm>
          <a:prstGeom prst="rect">
            <a:avLst/>
          </a:prstGeom>
          <a:noFill/>
          <a:ln>
            <a:noFill/>
          </a:ln>
        </p:spPr>
        <p:txBody>
          <a:bodyPr wrap="square" rtlCol="0" anchor="ctr" anchorCtr="0">
            <a:noAutofit/>
          </a:bodyPr>
          <a:lstStyle/>
          <a:p>
            <a:pPr algn="ctr"/>
            <a:r>
              <a:rPr lang="en-US" sz="2400" dirty="0" smtClean="0">
                <a:solidFill>
                  <a:srgbClr val="FF0000"/>
                </a:solidFill>
              </a:rPr>
              <a:t>May not be with SGs, </a:t>
            </a:r>
            <a:br>
              <a:rPr lang="en-US" sz="2400" dirty="0" smtClean="0">
                <a:solidFill>
                  <a:srgbClr val="FF0000"/>
                </a:solidFill>
              </a:rPr>
            </a:br>
            <a:r>
              <a:rPr lang="en-US" sz="2400" dirty="0" smtClean="0">
                <a:solidFill>
                  <a:srgbClr val="FF0000"/>
                </a:solidFill>
              </a:rPr>
              <a:t>exceptions present</a:t>
            </a:r>
          </a:p>
        </p:txBody>
      </p:sp>
      <p:sp>
        <p:nvSpPr>
          <p:cNvPr id="17" name="TextBox 16"/>
          <p:cNvSpPr txBox="1"/>
          <p:nvPr/>
        </p:nvSpPr>
        <p:spPr>
          <a:xfrm>
            <a:off x="3286370" y="4343400"/>
            <a:ext cx="2814515" cy="1141368"/>
          </a:xfrm>
          <a:prstGeom prst="rect">
            <a:avLst/>
          </a:prstGeom>
          <a:noFill/>
          <a:ln>
            <a:noFill/>
          </a:ln>
        </p:spPr>
        <p:txBody>
          <a:bodyPr wrap="square" rtlCol="0" anchor="ctr" anchorCtr="0">
            <a:noAutofit/>
          </a:bodyPr>
          <a:lstStyle/>
          <a:p>
            <a:pPr algn="ctr"/>
            <a:r>
              <a:rPr lang="en-US" sz="2400" dirty="0" smtClean="0">
                <a:solidFill>
                  <a:srgbClr val="00863D"/>
                </a:solidFill>
              </a:rPr>
              <a:t>Well documented</a:t>
            </a:r>
          </a:p>
        </p:txBody>
      </p:sp>
      <p:sp>
        <p:nvSpPr>
          <p:cNvPr id="18" name="TextBox 17"/>
          <p:cNvSpPr txBox="1"/>
          <p:nvPr/>
        </p:nvSpPr>
        <p:spPr>
          <a:xfrm>
            <a:off x="6100883" y="4343400"/>
            <a:ext cx="2814515" cy="1141368"/>
          </a:xfrm>
          <a:prstGeom prst="rect">
            <a:avLst/>
          </a:prstGeom>
          <a:noFill/>
          <a:ln>
            <a:noFill/>
          </a:ln>
        </p:spPr>
        <p:txBody>
          <a:bodyPr wrap="square" rtlCol="0" anchor="ctr" anchorCtr="0">
            <a:noAutofit/>
          </a:bodyPr>
          <a:lstStyle/>
          <a:p>
            <a:pPr algn="ctr"/>
            <a:r>
              <a:rPr lang="en-US" sz="2400" dirty="0" smtClean="0">
                <a:solidFill>
                  <a:srgbClr val="FF0000"/>
                </a:solidFill>
              </a:rPr>
              <a:t>Usually not well documented</a:t>
            </a:r>
          </a:p>
        </p:txBody>
      </p:sp>
      <p:sp>
        <p:nvSpPr>
          <p:cNvPr id="28" name="TextBox 27"/>
          <p:cNvSpPr txBox="1"/>
          <p:nvPr/>
        </p:nvSpPr>
        <p:spPr>
          <a:xfrm>
            <a:off x="3286370" y="1175656"/>
            <a:ext cx="2814515" cy="884089"/>
          </a:xfrm>
          <a:prstGeom prst="rect">
            <a:avLst/>
          </a:prstGeom>
          <a:noFill/>
          <a:ln>
            <a:noFill/>
          </a:ln>
        </p:spPr>
        <p:txBody>
          <a:bodyPr wrap="square" rtlCol="0" anchor="ctr" anchorCtr="0">
            <a:noAutofit/>
          </a:bodyPr>
          <a:lstStyle/>
          <a:p>
            <a:pPr algn="ctr"/>
            <a:r>
              <a:rPr lang="en-US" sz="2400" b="1" dirty="0" smtClean="0"/>
              <a:t>Ideally…</a:t>
            </a:r>
          </a:p>
        </p:txBody>
      </p:sp>
      <p:sp>
        <p:nvSpPr>
          <p:cNvPr id="29" name="TextBox 28"/>
          <p:cNvSpPr txBox="1"/>
          <p:nvPr/>
        </p:nvSpPr>
        <p:spPr>
          <a:xfrm>
            <a:off x="6100885" y="1175656"/>
            <a:ext cx="2814515" cy="884089"/>
          </a:xfrm>
          <a:prstGeom prst="rect">
            <a:avLst/>
          </a:prstGeom>
          <a:noFill/>
          <a:ln>
            <a:noFill/>
          </a:ln>
        </p:spPr>
        <p:txBody>
          <a:bodyPr wrap="square" rtlCol="0" anchor="ctr" anchorCtr="0">
            <a:noAutofit/>
          </a:bodyPr>
          <a:lstStyle/>
          <a:p>
            <a:pPr algn="ctr"/>
            <a:r>
              <a:rPr lang="en-US" sz="2400" b="1" dirty="0" smtClean="0"/>
              <a:t>In practice…</a:t>
            </a:r>
          </a:p>
        </p:txBody>
      </p:sp>
      <p:grpSp>
        <p:nvGrpSpPr>
          <p:cNvPr id="3" name="Group 47"/>
          <p:cNvGrpSpPr/>
          <p:nvPr/>
        </p:nvGrpSpPr>
        <p:grpSpPr>
          <a:xfrm>
            <a:off x="3294930" y="1371600"/>
            <a:ext cx="2815584" cy="1828800"/>
            <a:chOff x="3351212" y="1752600"/>
            <a:chExt cx="2777110" cy="4514692"/>
          </a:xfrm>
        </p:grpSpPr>
        <p:cxnSp>
          <p:nvCxnSpPr>
            <p:cNvPr id="45" name="Straight Connector 44"/>
            <p:cNvCxnSpPr/>
            <p:nvPr/>
          </p:nvCxnSpPr>
          <p:spPr>
            <a:xfrm rot="10800000" flipV="1">
              <a:off x="6126734" y="1752600"/>
              <a:ext cx="1588" cy="4514691"/>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0800000" flipV="1">
              <a:off x="3351212" y="1752601"/>
              <a:ext cx="1588" cy="4514691"/>
            </a:xfrm>
            <a:prstGeom prst="line">
              <a:avLst/>
            </a:prstGeom>
            <a:ln w="28575"/>
          </p:spPr>
          <p:style>
            <a:lnRef idx="1">
              <a:schemeClr val="accent1"/>
            </a:lnRef>
            <a:fillRef idx="0">
              <a:schemeClr val="accent1"/>
            </a:fillRef>
            <a:effectRef idx="0">
              <a:schemeClr val="accent1"/>
            </a:effectRef>
            <a:fontRef idx="minor">
              <a:schemeClr val="tx1"/>
            </a:fontRef>
          </p:style>
        </p:cxnSp>
      </p:grpSp>
      <p:cxnSp>
        <p:nvCxnSpPr>
          <p:cNvPr id="49" name="Straight Connector 48"/>
          <p:cNvCxnSpPr/>
          <p:nvPr/>
        </p:nvCxnSpPr>
        <p:spPr>
          <a:xfrm rot="5400000" flipH="1" flipV="1">
            <a:off x="3279435" y="-757578"/>
            <a:ext cx="1588" cy="563154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flipH="1" flipV="1">
            <a:off x="3279435" y="398347"/>
            <a:ext cx="1588" cy="563154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flipH="1" flipV="1">
            <a:off x="3279435" y="1542937"/>
            <a:ext cx="1588" cy="563154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10800000" flipV="1">
            <a:off x="6106526" y="3200400"/>
            <a:ext cx="1610" cy="11430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0800000" flipV="1">
            <a:off x="3292552" y="3200400"/>
            <a:ext cx="1610" cy="11430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0800000" flipV="1">
            <a:off x="6106526" y="4343400"/>
            <a:ext cx="1610" cy="11430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10800000" flipV="1">
            <a:off x="3292366" y="4343400"/>
            <a:ext cx="1610" cy="11430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5400000" flipH="1" flipV="1">
            <a:off x="7501278" y="652122"/>
            <a:ext cx="1588" cy="281214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flipH="1" flipV="1">
            <a:off x="7501278" y="1808047"/>
            <a:ext cx="1588" cy="281214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flipH="1" flipV="1">
            <a:off x="7501278" y="2952637"/>
            <a:ext cx="1588" cy="2812143"/>
          </a:xfrm>
          <a:prstGeom prst="line">
            <a:avLst/>
          </a:prstGeom>
          <a:ln w="28575"/>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3" grpId="0"/>
      <p:bldP spid="13" grpId="0"/>
      <p:bldP spid="14" grpId="0"/>
      <p:bldP spid="17" grpId="0"/>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 Control in the Enterprise</a:t>
            </a:r>
            <a:endParaRPr lang="en-US" dirty="0"/>
          </a:p>
        </p:txBody>
      </p:sp>
      <p:grpSp>
        <p:nvGrpSpPr>
          <p:cNvPr id="3" name="Group 11"/>
          <p:cNvGrpSpPr/>
          <p:nvPr/>
        </p:nvGrpSpPr>
        <p:grpSpPr>
          <a:xfrm>
            <a:off x="3886200" y="3048004"/>
            <a:ext cx="1249232" cy="1134550"/>
            <a:chOff x="3886200" y="3048004"/>
            <a:chExt cx="1249232" cy="1134550"/>
          </a:xfrm>
        </p:grpSpPr>
        <p:sp>
          <p:nvSpPr>
            <p:cNvPr id="5" name="Snip Single Corner Rectangle 4"/>
            <p:cNvSpPr/>
            <p:nvPr/>
          </p:nvSpPr>
          <p:spPr bwMode="auto">
            <a:xfrm>
              <a:off x="3886200" y="3756029"/>
              <a:ext cx="1249232" cy="426525"/>
            </a:xfrm>
            <a:prstGeom prst="snip1Rect">
              <a:avLst>
                <a:gd name="adj" fmla="val 19928"/>
              </a:avLst>
            </a:prstGeom>
            <a:noFill/>
            <a:ln w="9525" cap="flat" cmpd="sng" algn="ctr">
              <a:noFill/>
              <a:prstDash val="solid"/>
            </a:ln>
            <a:effectLst/>
          </p:spPr>
          <p:txBody>
            <a:bodyPr wrap="none" tIns="0" rIns="0" bIns="0" anchor="ctr"/>
            <a:lstStyle/>
            <a:p>
              <a:pPr algn="ctr" eaLnBrk="1" fontAlgn="auto" hangingPunct="1">
                <a:spcBef>
                  <a:spcPts val="0"/>
                </a:spcBef>
                <a:spcAft>
                  <a:spcPts val="0"/>
                </a:spcAft>
                <a:defRPr/>
              </a:pPr>
              <a:r>
                <a:rPr lang="en-US" b="1" dirty="0" smtClean="0">
                  <a:solidFill>
                    <a:srgbClr val="000000"/>
                  </a:solidFill>
                  <a:latin typeface="Calibri"/>
                  <a:ea typeface="+mn-ea"/>
                </a:rPr>
                <a:t>File Shares</a:t>
              </a:r>
            </a:p>
          </p:txBody>
        </p:sp>
        <p:pic>
          <p:nvPicPr>
            <p:cNvPr id="7" name="Picture 2" descr="C:\Users\tathadas\Downloads\folder.png"/>
            <p:cNvPicPr>
              <a:picLocks noChangeAspect="1" noChangeArrowheads="1"/>
            </p:cNvPicPr>
            <p:nvPr/>
          </p:nvPicPr>
          <p:blipFill>
            <a:blip r:embed="rId2" cstate="print"/>
            <a:srcRect l="12366" t="22478" r="33706" b="14606"/>
            <a:stretch>
              <a:fillRect/>
            </a:stretch>
          </p:blipFill>
          <p:spPr bwMode="auto">
            <a:xfrm>
              <a:off x="4360344" y="3048004"/>
              <a:ext cx="579012" cy="501809"/>
            </a:xfrm>
            <a:prstGeom prst="rect">
              <a:avLst/>
            </a:prstGeom>
            <a:noFill/>
          </p:spPr>
        </p:pic>
        <p:pic>
          <p:nvPicPr>
            <p:cNvPr id="8" name="Picture 2" descr="C:\Users\tathadas\Downloads\folder.png"/>
            <p:cNvPicPr>
              <a:picLocks noChangeAspect="1" noChangeArrowheads="1"/>
            </p:cNvPicPr>
            <p:nvPr/>
          </p:nvPicPr>
          <p:blipFill>
            <a:blip r:embed="rId2" cstate="print"/>
            <a:srcRect l="12366" t="22478" r="33706" b="14606"/>
            <a:stretch>
              <a:fillRect/>
            </a:stretch>
          </p:blipFill>
          <p:spPr bwMode="auto">
            <a:xfrm>
              <a:off x="4264204" y="3147066"/>
              <a:ext cx="579012" cy="501809"/>
            </a:xfrm>
            <a:prstGeom prst="rect">
              <a:avLst/>
            </a:prstGeom>
            <a:noFill/>
          </p:spPr>
        </p:pic>
        <p:pic>
          <p:nvPicPr>
            <p:cNvPr id="9" name="Picture 2" descr="C:\Users\tathadas\Downloads\folder.png"/>
            <p:cNvPicPr>
              <a:picLocks noChangeAspect="1" noChangeArrowheads="1"/>
            </p:cNvPicPr>
            <p:nvPr/>
          </p:nvPicPr>
          <p:blipFill>
            <a:blip r:embed="rId2" cstate="print"/>
            <a:srcRect l="12366" t="22478" r="33706" b="14606"/>
            <a:stretch>
              <a:fillRect/>
            </a:stretch>
          </p:blipFill>
          <p:spPr bwMode="auto">
            <a:xfrm>
              <a:off x="4165889" y="3240284"/>
              <a:ext cx="579012" cy="501809"/>
            </a:xfrm>
            <a:prstGeom prst="rect">
              <a:avLst/>
            </a:prstGeom>
            <a:noFill/>
          </p:spPr>
        </p:pic>
      </p:grpSp>
      <p:pic>
        <p:nvPicPr>
          <p:cNvPr id="10" name="Picture 1" descr="C:\Program Files\Microsoft Office\MEDIA\CAGCAT10\j0292020.wmf"/>
          <p:cNvPicPr>
            <a:picLocks noChangeAspect="1" noChangeArrowheads="1"/>
          </p:cNvPicPr>
          <p:nvPr/>
        </p:nvPicPr>
        <p:blipFill>
          <a:blip r:embed="rId3" cstate="print"/>
          <a:srcRect/>
          <a:stretch>
            <a:fillRect/>
          </a:stretch>
        </p:blipFill>
        <p:spPr bwMode="auto">
          <a:xfrm>
            <a:off x="838200" y="1600200"/>
            <a:ext cx="914400" cy="867786"/>
          </a:xfrm>
          <a:prstGeom prst="rect">
            <a:avLst/>
          </a:prstGeom>
          <a:noFill/>
        </p:spPr>
      </p:pic>
      <p:pic>
        <p:nvPicPr>
          <p:cNvPr id="11" name="Picture 2" descr="C:\Users\tathadas\Downloads\folder.png"/>
          <p:cNvPicPr>
            <a:picLocks noChangeAspect="1" noChangeArrowheads="1"/>
          </p:cNvPicPr>
          <p:nvPr/>
        </p:nvPicPr>
        <p:blipFill>
          <a:blip r:embed="rId2" cstate="print"/>
          <a:srcRect l="12366" t="22478" r="33706" b="14606"/>
          <a:stretch>
            <a:fillRect/>
          </a:stretch>
        </p:blipFill>
        <p:spPr bwMode="auto">
          <a:xfrm>
            <a:off x="1143000" y="2590800"/>
            <a:ext cx="579012" cy="501809"/>
          </a:xfrm>
          <a:prstGeom prst="rect">
            <a:avLst/>
          </a:prstGeom>
          <a:noFill/>
        </p:spPr>
      </p:pic>
      <p:pic>
        <p:nvPicPr>
          <p:cNvPr id="185346" name="Picture 2" descr="C:\Program Files\Microsoft Office\MEDIA\CAGCAT10\j0195384.wmf"/>
          <p:cNvPicPr>
            <a:picLocks noChangeAspect="1" noChangeArrowheads="1"/>
          </p:cNvPicPr>
          <p:nvPr/>
        </p:nvPicPr>
        <p:blipFill>
          <a:blip r:embed="rId4" cstate="print"/>
          <a:srcRect/>
          <a:stretch>
            <a:fillRect/>
          </a:stretch>
        </p:blipFill>
        <p:spPr bwMode="auto">
          <a:xfrm>
            <a:off x="4419600" y="2209800"/>
            <a:ext cx="703262" cy="718185"/>
          </a:xfrm>
          <a:prstGeom prst="rect">
            <a:avLst/>
          </a:prstGeom>
          <a:noFill/>
        </p:spPr>
      </p:pic>
      <p:pic>
        <p:nvPicPr>
          <p:cNvPr id="14" name="Picture 1" descr="C:\Program Files\Microsoft Office\MEDIA\CAGCAT10\j0292020.wmf"/>
          <p:cNvPicPr>
            <a:picLocks noChangeAspect="1" noChangeArrowheads="1"/>
          </p:cNvPicPr>
          <p:nvPr/>
        </p:nvPicPr>
        <p:blipFill>
          <a:blip r:embed="rId3" cstate="print"/>
          <a:srcRect/>
          <a:stretch>
            <a:fillRect/>
          </a:stretch>
        </p:blipFill>
        <p:spPr bwMode="auto">
          <a:xfrm>
            <a:off x="2667000" y="4038600"/>
            <a:ext cx="914400" cy="867786"/>
          </a:xfrm>
          <a:prstGeom prst="rect">
            <a:avLst/>
          </a:prstGeom>
          <a:noFill/>
        </p:spPr>
      </p:pic>
      <p:pic>
        <p:nvPicPr>
          <p:cNvPr id="15" name="Picture 2" descr="C:\Users\tathadas\Downloads\folder.png"/>
          <p:cNvPicPr>
            <a:picLocks noChangeAspect="1" noChangeArrowheads="1"/>
          </p:cNvPicPr>
          <p:nvPr/>
        </p:nvPicPr>
        <p:blipFill>
          <a:blip r:embed="rId2" cstate="print"/>
          <a:srcRect l="12366" t="22478" r="33706" b="14606"/>
          <a:stretch>
            <a:fillRect/>
          </a:stretch>
        </p:blipFill>
        <p:spPr bwMode="auto">
          <a:xfrm>
            <a:off x="2971800" y="5029200"/>
            <a:ext cx="579012" cy="501809"/>
          </a:xfrm>
          <a:prstGeom prst="rect">
            <a:avLst/>
          </a:prstGeom>
          <a:noFill/>
        </p:spPr>
      </p:pic>
      <p:pic>
        <p:nvPicPr>
          <p:cNvPr id="16" name="Picture 1" descr="C:\Program Files\Microsoft Office\MEDIA\CAGCAT10\j0292020.wmf"/>
          <p:cNvPicPr>
            <a:picLocks noChangeAspect="1" noChangeArrowheads="1"/>
          </p:cNvPicPr>
          <p:nvPr/>
        </p:nvPicPr>
        <p:blipFill>
          <a:blip r:embed="rId3" cstate="print"/>
          <a:srcRect/>
          <a:stretch>
            <a:fillRect/>
          </a:stretch>
        </p:blipFill>
        <p:spPr bwMode="auto">
          <a:xfrm>
            <a:off x="6096000" y="1447800"/>
            <a:ext cx="914400" cy="867786"/>
          </a:xfrm>
          <a:prstGeom prst="rect">
            <a:avLst/>
          </a:prstGeom>
          <a:noFill/>
        </p:spPr>
      </p:pic>
      <p:pic>
        <p:nvPicPr>
          <p:cNvPr id="17" name="Picture 2" descr="C:\Users\tathadas\Downloads\folder.png"/>
          <p:cNvPicPr>
            <a:picLocks noChangeAspect="1" noChangeArrowheads="1"/>
          </p:cNvPicPr>
          <p:nvPr/>
        </p:nvPicPr>
        <p:blipFill>
          <a:blip r:embed="rId2" cstate="print"/>
          <a:srcRect l="12366" t="22478" r="33706" b="14606"/>
          <a:stretch>
            <a:fillRect/>
          </a:stretch>
        </p:blipFill>
        <p:spPr bwMode="auto">
          <a:xfrm>
            <a:off x="6400800" y="2438400"/>
            <a:ext cx="579012" cy="501809"/>
          </a:xfrm>
          <a:prstGeom prst="rect">
            <a:avLst/>
          </a:prstGeom>
          <a:noFill/>
        </p:spPr>
      </p:pic>
      <p:pic>
        <p:nvPicPr>
          <p:cNvPr id="18" name="Picture 1" descr="C:\Program Files\Microsoft Office\MEDIA\CAGCAT10\j0292020.wmf"/>
          <p:cNvPicPr>
            <a:picLocks noChangeAspect="1" noChangeArrowheads="1"/>
          </p:cNvPicPr>
          <p:nvPr/>
        </p:nvPicPr>
        <p:blipFill>
          <a:blip r:embed="rId3" cstate="print"/>
          <a:srcRect/>
          <a:stretch>
            <a:fillRect/>
          </a:stretch>
        </p:blipFill>
        <p:spPr bwMode="auto">
          <a:xfrm>
            <a:off x="5486400" y="3657600"/>
            <a:ext cx="914400" cy="867786"/>
          </a:xfrm>
          <a:prstGeom prst="rect">
            <a:avLst/>
          </a:prstGeom>
          <a:noFill/>
        </p:spPr>
      </p:pic>
      <p:pic>
        <p:nvPicPr>
          <p:cNvPr id="19" name="Picture 2" descr="C:\Users\tathadas\Downloads\folder.png"/>
          <p:cNvPicPr>
            <a:picLocks noChangeAspect="1" noChangeArrowheads="1"/>
          </p:cNvPicPr>
          <p:nvPr/>
        </p:nvPicPr>
        <p:blipFill>
          <a:blip r:embed="rId2" cstate="print"/>
          <a:srcRect l="12366" t="22478" r="33706" b="14606"/>
          <a:stretch>
            <a:fillRect/>
          </a:stretch>
        </p:blipFill>
        <p:spPr bwMode="auto">
          <a:xfrm>
            <a:off x="5791200" y="4648200"/>
            <a:ext cx="579012" cy="501809"/>
          </a:xfrm>
          <a:prstGeom prst="rect">
            <a:avLst/>
          </a:prstGeom>
          <a:noFill/>
        </p:spPr>
      </p:pic>
      <p:pic>
        <p:nvPicPr>
          <p:cNvPr id="21" name="Picture 20" descr="acspike_male_user_icon.png"/>
          <p:cNvPicPr>
            <a:picLocks noChangeAspect="1"/>
          </p:cNvPicPr>
          <p:nvPr/>
        </p:nvPicPr>
        <p:blipFill>
          <a:blip r:embed="rId5" cstate="print"/>
          <a:stretch>
            <a:fillRect/>
          </a:stretch>
        </p:blipFill>
        <p:spPr>
          <a:xfrm>
            <a:off x="3581400" y="4038600"/>
            <a:ext cx="607256" cy="646362"/>
          </a:xfrm>
          <a:prstGeom prst="rect">
            <a:avLst/>
          </a:prstGeom>
          <a:effectLst/>
        </p:spPr>
      </p:pic>
      <p:sp>
        <p:nvSpPr>
          <p:cNvPr id="25" name="TextBox 24"/>
          <p:cNvSpPr txBox="1"/>
          <p:nvPr/>
        </p:nvSpPr>
        <p:spPr>
          <a:xfrm>
            <a:off x="533400" y="3124200"/>
            <a:ext cx="1869999" cy="369332"/>
          </a:xfrm>
          <a:prstGeom prst="rect">
            <a:avLst/>
          </a:prstGeom>
          <a:noFill/>
        </p:spPr>
        <p:txBody>
          <a:bodyPr wrap="none" rtlCol="0">
            <a:spAutoFit/>
          </a:bodyPr>
          <a:lstStyle/>
          <a:p>
            <a:r>
              <a:rPr lang="en-US" dirty="0" smtClean="0"/>
              <a:t>Human Resources</a:t>
            </a:r>
            <a:endParaRPr lang="en-US" dirty="0"/>
          </a:p>
        </p:txBody>
      </p:sp>
      <p:sp>
        <p:nvSpPr>
          <p:cNvPr id="26" name="TextBox 25"/>
          <p:cNvSpPr txBox="1"/>
          <p:nvPr/>
        </p:nvSpPr>
        <p:spPr>
          <a:xfrm>
            <a:off x="2743200" y="5562600"/>
            <a:ext cx="910827" cy="369332"/>
          </a:xfrm>
          <a:prstGeom prst="rect">
            <a:avLst/>
          </a:prstGeom>
          <a:noFill/>
        </p:spPr>
        <p:txBody>
          <a:bodyPr wrap="none" rtlCol="0">
            <a:spAutoFit/>
          </a:bodyPr>
          <a:lstStyle/>
          <a:p>
            <a:r>
              <a:rPr lang="en-US" dirty="0" smtClean="0"/>
              <a:t>Finance</a:t>
            </a:r>
            <a:endParaRPr lang="en-US" dirty="0"/>
          </a:p>
        </p:txBody>
      </p:sp>
      <p:sp>
        <p:nvSpPr>
          <p:cNvPr id="27" name="TextBox 26"/>
          <p:cNvSpPr txBox="1"/>
          <p:nvPr/>
        </p:nvSpPr>
        <p:spPr>
          <a:xfrm>
            <a:off x="5638800" y="5181600"/>
            <a:ext cx="986360" cy="369332"/>
          </a:xfrm>
          <a:prstGeom prst="rect">
            <a:avLst/>
          </a:prstGeom>
          <a:noFill/>
        </p:spPr>
        <p:txBody>
          <a:bodyPr wrap="none" rtlCol="0">
            <a:spAutoFit/>
          </a:bodyPr>
          <a:lstStyle/>
          <a:p>
            <a:r>
              <a:rPr lang="en-US" dirty="0" smtClean="0"/>
              <a:t>Facilities</a:t>
            </a:r>
            <a:endParaRPr lang="en-US" dirty="0"/>
          </a:p>
        </p:txBody>
      </p:sp>
      <p:sp>
        <p:nvSpPr>
          <p:cNvPr id="28" name="TextBox 27"/>
          <p:cNvSpPr txBox="1"/>
          <p:nvPr/>
        </p:nvSpPr>
        <p:spPr>
          <a:xfrm>
            <a:off x="6248400" y="2895600"/>
            <a:ext cx="1157689" cy="369332"/>
          </a:xfrm>
          <a:prstGeom prst="rect">
            <a:avLst/>
          </a:prstGeom>
          <a:noFill/>
        </p:spPr>
        <p:txBody>
          <a:bodyPr wrap="none" rtlCol="0">
            <a:spAutoFit/>
          </a:bodyPr>
          <a:lstStyle/>
          <a:p>
            <a:r>
              <a:rPr lang="en-US" dirty="0" smtClean="0"/>
              <a:t>IT Support</a:t>
            </a:r>
            <a:endParaRPr lang="en-US" dirty="0"/>
          </a:p>
        </p:txBody>
      </p:sp>
      <p:cxnSp>
        <p:nvCxnSpPr>
          <p:cNvPr id="29" name="Straight Arrow Connector 28"/>
          <p:cNvCxnSpPr/>
          <p:nvPr/>
        </p:nvCxnSpPr>
        <p:spPr>
          <a:xfrm rot="5400000">
            <a:off x="3390900" y="4838700"/>
            <a:ext cx="685800" cy="3048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grpSp>
        <p:nvGrpSpPr>
          <p:cNvPr id="4" name="Group 55"/>
          <p:cNvGrpSpPr/>
          <p:nvPr/>
        </p:nvGrpSpPr>
        <p:grpSpPr>
          <a:xfrm>
            <a:off x="5257800" y="1371600"/>
            <a:ext cx="1143001" cy="1317704"/>
            <a:chOff x="5257800" y="1371600"/>
            <a:chExt cx="1143001" cy="1317704"/>
          </a:xfrm>
        </p:grpSpPr>
        <p:pic>
          <p:nvPicPr>
            <p:cNvPr id="34" name="Picture 33" descr="acspike_male_user_icon.png"/>
            <p:cNvPicPr>
              <a:picLocks noChangeAspect="1"/>
            </p:cNvPicPr>
            <p:nvPr/>
          </p:nvPicPr>
          <p:blipFill>
            <a:blip r:embed="rId5" cstate="print"/>
            <a:stretch>
              <a:fillRect/>
            </a:stretch>
          </p:blipFill>
          <p:spPr>
            <a:xfrm>
              <a:off x="5257800" y="1371600"/>
              <a:ext cx="607256" cy="646362"/>
            </a:xfrm>
            <a:prstGeom prst="rect">
              <a:avLst/>
            </a:prstGeom>
            <a:effectLst/>
          </p:spPr>
        </p:pic>
        <p:cxnSp>
          <p:nvCxnSpPr>
            <p:cNvPr id="35" name="Straight Arrow Connector 34"/>
            <p:cNvCxnSpPr>
              <a:stCxn id="34" idx="2"/>
              <a:endCxn id="17" idx="1"/>
            </p:cNvCxnSpPr>
            <p:nvPr/>
          </p:nvCxnSpPr>
          <p:spPr>
            <a:xfrm rot="16200000" flipH="1">
              <a:off x="5645443" y="1933947"/>
              <a:ext cx="671343" cy="839372"/>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grpSp>
      <p:cxnSp>
        <p:nvCxnSpPr>
          <p:cNvPr id="37" name="Straight Arrow Connector 36"/>
          <p:cNvCxnSpPr/>
          <p:nvPr/>
        </p:nvCxnSpPr>
        <p:spPr>
          <a:xfrm rot="10800000" flipV="1">
            <a:off x="1828800" y="2057400"/>
            <a:ext cx="3657600" cy="8382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pic>
        <p:nvPicPr>
          <p:cNvPr id="39" name="Picture 38" descr="dagobert83_female_user_icon.png"/>
          <p:cNvPicPr>
            <a:picLocks noChangeAspect="1"/>
          </p:cNvPicPr>
          <p:nvPr/>
        </p:nvPicPr>
        <p:blipFill>
          <a:blip r:embed="rId6" cstate="print"/>
          <a:stretch>
            <a:fillRect/>
          </a:stretch>
        </p:blipFill>
        <p:spPr>
          <a:xfrm>
            <a:off x="4495800" y="4953000"/>
            <a:ext cx="659047" cy="609600"/>
          </a:xfrm>
          <a:prstGeom prst="rect">
            <a:avLst/>
          </a:prstGeom>
          <a:effectLst/>
        </p:spPr>
      </p:pic>
      <p:cxnSp>
        <p:nvCxnSpPr>
          <p:cNvPr id="40" name="Straight Arrow Connector 39"/>
          <p:cNvCxnSpPr>
            <a:endCxn id="19" idx="1"/>
          </p:cNvCxnSpPr>
          <p:nvPr/>
        </p:nvCxnSpPr>
        <p:spPr>
          <a:xfrm flipV="1">
            <a:off x="5105400" y="4899105"/>
            <a:ext cx="685800" cy="282495"/>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rot="10800000" flipV="1">
            <a:off x="3581400" y="5257800"/>
            <a:ext cx="762000" cy="762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pic>
        <p:nvPicPr>
          <p:cNvPr id="46" name="Picture 45" descr="dagobert83_female_user_icon.png"/>
          <p:cNvPicPr>
            <a:picLocks noChangeAspect="1"/>
          </p:cNvPicPr>
          <p:nvPr/>
        </p:nvPicPr>
        <p:blipFill>
          <a:blip r:embed="rId6" cstate="print"/>
          <a:stretch>
            <a:fillRect/>
          </a:stretch>
        </p:blipFill>
        <p:spPr>
          <a:xfrm>
            <a:off x="5410200" y="2133600"/>
            <a:ext cx="659047" cy="609600"/>
          </a:xfrm>
          <a:prstGeom prst="rect">
            <a:avLst/>
          </a:prstGeom>
          <a:ln w="28575">
            <a:noFill/>
          </a:ln>
          <a:effectLst/>
        </p:spPr>
      </p:pic>
      <p:cxnSp>
        <p:nvCxnSpPr>
          <p:cNvPr id="47" name="Straight Arrow Connector 46"/>
          <p:cNvCxnSpPr>
            <a:stCxn id="46" idx="2"/>
          </p:cNvCxnSpPr>
          <p:nvPr/>
        </p:nvCxnSpPr>
        <p:spPr>
          <a:xfrm rot="16200000" flipH="1">
            <a:off x="5651162" y="2831762"/>
            <a:ext cx="990600" cy="81347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endCxn id="17" idx="1"/>
          </p:cNvCxnSpPr>
          <p:nvPr/>
        </p:nvCxnSpPr>
        <p:spPr>
          <a:xfrm flipV="1">
            <a:off x="5791200" y="2689305"/>
            <a:ext cx="609600" cy="130095"/>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rot="10800000">
            <a:off x="1905000" y="2895600"/>
            <a:ext cx="1752600" cy="13716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pic>
        <p:nvPicPr>
          <p:cNvPr id="61" name="Picture 60" descr="acspike_male_user_icon.png"/>
          <p:cNvPicPr>
            <a:picLocks noChangeAspect="1"/>
          </p:cNvPicPr>
          <p:nvPr/>
        </p:nvPicPr>
        <p:blipFill>
          <a:blip r:embed="rId5" cstate="print"/>
          <a:stretch>
            <a:fillRect/>
          </a:stretch>
        </p:blipFill>
        <p:spPr>
          <a:xfrm>
            <a:off x="3657600" y="1143000"/>
            <a:ext cx="607256" cy="646362"/>
          </a:xfrm>
          <a:prstGeom prst="rect">
            <a:avLst/>
          </a:prstGeom>
          <a:effectLst/>
        </p:spPr>
      </p:pic>
      <p:cxnSp>
        <p:nvCxnSpPr>
          <p:cNvPr id="62" name="Straight Arrow Connector 61"/>
          <p:cNvCxnSpPr/>
          <p:nvPr/>
        </p:nvCxnSpPr>
        <p:spPr>
          <a:xfrm rot="10800000" flipV="1">
            <a:off x="1828800" y="1600200"/>
            <a:ext cx="1828800" cy="9906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a:stCxn id="61" idx="2"/>
          </p:cNvCxnSpPr>
          <p:nvPr/>
        </p:nvCxnSpPr>
        <p:spPr>
          <a:xfrm rot="5400000">
            <a:off x="2075195" y="3066967"/>
            <a:ext cx="3163638" cy="60842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pic>
        <p:nvPicPr>
          <p:cNvPr id="66" name="Picture 2" descr="C:\Users\tathadas\Downloads\folder.png"/>
          <p:cNvPicPr>
            <a:picLocks noChangeAspect="1" noChangeArrowheads="1"/>
          </p:cNvPicPr>
          <p:nvPr/>
        </p:nvPicPr>
        <p:blipFill>
          <a:blip r:embed="rId2" cstate="print"/>
          <a:srcRect l="12366" t="22478" r="33706" b="14606"/>
          <a:stretch>
            <a:fillRect/>
          </a:stretch>
        </p:blipFill>
        <p:spPr bwMode="auto">
          <a:xfrm>
            <a:off x="914400" y="3733800"/>
            <a:ext cx="579012" cy="501809"/>
          </a:xfrm>
          <a:prstGeom prst="rect">
            <a:avLst/>
          </a:prstGeom>
          <a:noFill/>
        </p:spPr>
      </p:pic>
      <p:pic>
        <p:nvPicPr>
          <p:cNvPr id="67" name="Picture 2" descr="C:\Users\tathadas\Downloads\folder.png"/>
          <p:cNvPicPr>
            <a:picLocks noChangeAspect="1" noChangeArrowheads="1"/>
          </p:cNvPicPr>
          <p:nvPr/>
        </p:nvPicPr>
        <p:blipFill>
          <a:blip r:embed="rId2" cstate="print"/>
          <a:srcRect l="12366" t="22478" r="33706" b="14606"/>
          <a:stretch>
            <a:fillRect/>
          </a:stretch>
        </p:blipFill>
        <p:spPr bwMode="auto">
          <a:xfrm>
            <a:off x="6705600" y="3581400"/>
            <a:ext cx="579012" cy="501809"/>
          </a:xfrm>
          <a:prstGeom prst="rect">
            <a:avLst/>
          </a:prstGeom>
          <a:noFill/>
        </p:spPr>
      </p:pic>
      <p:pic>
        <p:nvPicPr>
          <p:cNvPr id="68" name="Picture 2" descr="C:\Users\tathadas\Downloads\folder.png"/>
          <p:cNvPicPr>
            <a:picLocks noChangeAspect="1" noChangeArrowheads="1"/>
          </p:cNvPicPr>
          <p:nvPr/>
        </p:nvPicPr>
        <p:blipFill>
          <a:blip r:embed="rId2" cstate="print"/>
          <a:srcRect l="12366" t="22478" r="33706" b="14606"/>
          <a:stretch>
            <a:fillRect/>
          </a:stretch>
        </p:blipFill>
        <p:spPr bwMode="auto">
          <a:xfrm>
            <a:off x="1752600" y="4724400"/>
            <a:ext cx="579012" cy="501809"/>
          </a:xfrm>
          <a:prstGeom prst="rect">
            <a:avLst/>
          </a:prstGeom>
          <a:noFill/>
        </p:spPr>
      </p:pic>
      <p:cxnSp>
        <p:nvCxnSpPr>
          <p:cNvPr id="69" name="Straight Arrow Connector 68"/>
          <p:cNvCxnSpPr/>
          <p:nvPr/>
        </p:nvCxnSpPr>
        <p:spPr>
          <a:xfrm rot="5400000">
            <a:off x="3505200" y="3048000"/>
            <a:ext cx="2057401" cy="19050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pic>
        <p:nvPicPr>
          <p:cNvPr id="71" name="Picture 70" descr="dagobert83_female_user_icon.png"/>
          <p:cNvPicPr>
            <a:picLocks noChangeAspect="1"/>
          </p:cNvPicPr>
          <p:nvPr/>
        </p:nvPicPr>
        <p:blipFill>
          <a:blip r:embed="rId6" cstate="print"/>
          <a:stretch>
            <a:fillRect/>
          </a:stretch>
        </p:blipFill>
        <p:spPr>
          <a:xfrm>
            <a:off x="7391400" y="2514600"/>
            <a:ext cx="659047" cy="609600"/>
          </a:xfrm>
          <a:prstGeom prst="rect">
            <a:avLst/>
          </a:prstGeom>
          <a:effectLst/>
        </p:spPr>
      </p:pic>
      <p:pic>
        <p:nvPicPr>
          <p:cNvPr id="72" name="Picture 71" descr="acspike_male_user_icon.png"/>
          <p:cNvPicPr>
            <a:picLocks noChangeAspect="1"/>
          </p:cNvPicPr>
          <p:nvPr/>
        </p:nvPicPr>
        <p:blipFill>
          <a:blip r:embed="rId5" cstate="print"/>
          <a:stretch>
            <a:fillRect/>
          </a:stretch>
        </p:blipFill>
        <p:spPr>
          <a:xfrm>
            <a:off x="609600" y="4419600"/>
            <a:ext cx="607256" cy="646362"/>
          </a:xfrm>
          <a:prstGeom prst="rect">
            <a:avLst/>
          </a:prstGeom>
          <a:effectLst/>
        </p:spPr>
      </p:pic>
      <p:cxnSp>
        <p:nvCxnSpPr>
          <p:cNvPr id="74" name="Straight Arrow Connector 73"/>
          <p:cNvCxnSpPr>
            <a:endCxn id="66" idx="2"/>
          </p:cNvCxnSpPr>
          <p:nvPr/>
        </p:nvCxnSpPr>
        <p:spPr>
          <a:xfrm rot="5400000" flipH="1" flipV="1">
            <a:off x="967158" y="4411452"/>
            <a:ext cx="412591" cy="6090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a:stCxn id="72" idx="3"/>
          </p:cNvCxnSpPr>
          <p:nvPr/>
        </p:nvCxnSpPr>
        <p:spPr>
          <a:xfrm flipV="1">
            <a:off x="1216856" y="3810000"/>
            <a:ext cx="5336344" cy="93278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rot="10800000" flipV="1">
            <a:off x="2133600" y="3200400"/>
            <a:ext cx="5410200" cy="15240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rot="10800000">
            <a:off x="2057400" y="2971800"/>
            <a:ext cx="5334000" cy="1524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rot="5400000">
            <a:off x="7391400" y="3276600"/>
            <a:ext cx="381000" cy="3810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52" name="Rectangle 51"/>
          <p:cNvSpPr/>
          <p:nvPr/>
        </p:nvSpPr>
        <p:spPr>
          <a:xfrm>
            <a:off x="3200400" y="2133600"/>
            <a:ext cx="1143000" cy="914400"/>
          </a:xfrm>
          <a:prstGeom prst="rect">
            <a:avLst/>
          </a:prstGeom>
          <a:solidFill>
            <a:schemeClr val="accent5">
              <a:lumMod val="20000"/>
              <a:lumOff val="80000"/>
            </a:schemeClr>
          </a:solidFill>
          <a:ln w="38100"/>
          <a:effectLst/>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600" b="1" dirty="0" smtClean="0">
                <a:solidFill>
                  <a:srgbClr val="0070C0"/>
                </a:solidFill>
              </a:rPr>
              <a:t>Baaz</a:t>
            </a:r>
            <a:endParaRPr lang="en-US" sz="2800" b="1"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dissolve">
                                      <p:cBhvr>
                                        <p:cTn id="7" dur="500"/>
                                        <p:tgtEl>
                                          <p:spTgt spid="5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xit" presetSubtype="0" fill="hold" nodeType="clickEffect">
                                  <p:stCondLst>
                                    <p:cond delay="0"/>
                                  </p:stCondLst>
                                  <p:childTnLst>
                                    <p:animEffect transition="out" filter="dissolve">
                                      <p:cBhvr>
                                        <p:cTn id="11" dur="500"/>
                                        <p:tgtEl>
                                          <p:spTgt spid="64"/>
                                        </p:tgtEl>
                                      </p:cBhvr>
                                    </p:animEffect>
                                    <p:set>
                                      <p:cBhvr>
                                        <p:cTn id="12" dur="1" fill="hold">
                                          <p:stCondLst>
                                            <p:cond delay="499"/>
                                          </p:stCondLst>
                                        </p:cTn>
                                        <p:tgtEl>
                                          <p:spTgt spid="64"/>
                                        </p:tgtEl>
                                        <p:attrNameLst>
                                          <p:attrName>style.visibility</p:attrName>
                                        </p:attrNameLst>
                                      </p:cBhvr>
                                      <p:to>
                                        <p:strVal val="hidden"/>
                                      </p:to>
                                    </p:set>
                                  </p:childTnLst>
                                </p:cTn>
                              </p:par>
                              <p:par>
                                <p:cTn id="13" presetID="9" presetClass="exit" presetSubtype="0" fill="hold" nodeType="withEffect">
                                  <p:stCondLst>
                                    <p:cond delay="0"/>
                                  </p:stCondLst>
                                  <p:childTnLst>
                                    <p:animEffect transition="out" filter="dissolve">
                                      <p:cBhvr>
                                        <p:cTn id="14" dur="500"/>
                                        <p:tgtEl>
                                          <p:spTgt spid="37"/>
                                        </p:tgtEl>
                                      </p:cBhvr>
                                    </p:animEffect>
                                    <p:set>
                                      <p:cBhvr>
                                        <p:cTn id="15" dur="1" fill="hold">
                                          <p:stCondLst>
                                            <p:cond delay="499"/>
                                          </p:stCondLst>
                                        </p:cTn>
                                        <p:tgtEl>
                                          <p:spTgt spid="37"/>
                                        </p:tgtEl>
                                        <p:attrNameLst>
                                          <p:attrName>style.visibility</p:attrName>
                                        </p:attrNameLst>
                                      </p:cBhvr>
                                      <p:to>
                                        <p:strVal val="hidden"/>
                                      </p:to>
                                    </p:set>
                                  </p:childTnLst>
                                </p:cTn>
                              </p:par>
                              <p:par>
                                <p:cTn id="16" presetID="9" presetClass="exit" presetSubtype="0" fill="hold" nodeType="withEffect">
                                  <p:stCondLst>
                                    <p:cond delay="0"/>
                                  </p:stCondLst>
                                  <p:childTnLst>
                                    <p:animEffect transition="out" filter="dissolve">
                                      <p:cBhvr>
                                        <p:cTn id="17" dur="500"/>
                                        <p:tgtEl>
                                          <p:spTgt spid="42"/>
                                        </p:tgtEl>
                                      </p:cBhvr>
                                    </p:animEffect>
                                    <p:set>
                                      <p:cBhvr>
                                        <p:cTn id="18" dur="1" fill="hold">
                                          <p:stCondLst>
                                            <p:cond delay="499"/>
                                          </p:stCondLst>
                                        </p:cTn>
                                        <p:tgtEl>
                                          <p:spTgt spid="42"/>
                                        </p:tgtEl>
                                        <p:attrNameLst>
                                          <p:attrName>style.visibility</p:attrName>
                                        </p:attrNameLst>
                                      </p:cBhvr>
                                      <p:to>
                                        <p:strVal val="hidden"/>
                                      </p:to>
                                    </p:set>
                                  </p:childTnLst>
                                </p:cTn>
                              </p:par>
                              <p:par>
                                <p:cTn id="19" presetID="9" presetClass="exit" presetSubtype="0" fill="hold" nodeType="withEffect">
                                  <p:stCondLst>
                                    <p:cond delay="0"/>
                                  </p:stCondLst>
                                  <p:childTnLst>
                                    <p:animEffect transition="out" filter="dissolve">
                                      <p:cBhvr>
                                        <p:cTn id="20" dur="500"/>
                                        <p:tgtEl>
                                          <p:spTgt spid="76"/>
                                        </p:tgtEl>
                                      </p:cBhvr>
                                    </p:animEffect>
                                    <p:set>
                                      <p:cBhvr>
                                        <p:cTn id="21" dur="1" fill="hold">
                                          <p:stCondLst>
                                            <p:cond delay="499"/>
                                          </p:stCondLst>
                                        </p:cTn>
                                        <p:tgtEl>
                                          <p:spTgt spid="76"/>
                                        </p:tgtEl>
                                        <p:attrNameLst>
                                          <p:attrName>style.visibility</p:attrName>
                                        </p:attrNameLst>
                                      </p:cBhvr>
                                      <p:to>
                                        <p:strVal val="hidden"/>
                                      </p:to>
                                    </p:set>
                                  </p:childTnLst>
                                </p:cTn>
                              </p:par>
                              <p:par>
                                <p:cTn id="22" presetID="9" presetClass="exit" presetSubtype="0" fill="hold" nodeType="withEffect">
                                  <p:stCondLst>
                                    <p:cond delay="0"/>
                                  </p:stCondLst>
                                  <p:childTnLst>
                                    <p:animEffect transition="out" filter="dissolve">
                                      <p:cBhvr>
                                        <p:cTn id="23" dur="500"/>
                                        <p:tgtEl>
                                          <p:spTgt spid="47"/>
                                        </p:tgtEl>
                                      </p:cBhvr>
                                    </p:animEffect>
                                    <p:set>
                                      <p:cBhvr>
                                        <p:cTn id="24" dur="1" fill="hold">
                                          <p:stCondLst>
                                            <p:cond delay="499"/>
                                          </p:stCondLst>
                                        </p:cTn>
                                        <p:tgtEl>
                                          <p:spTgt spid="47"/>
                                        </p:tgtEl>
                                        <p:attrNameLst>
                                          <p:attrName>style.visibility</p:attrName>
                                        </p:attrNameLst>
                                      </p:cBhvr>
                                      <p:to>
                                        <p:strVal val="hidden"/>
                                      </p:to>
                                    </p:set>
                                  </p:childTnLst>
                                </p:cTn>
                              </p:par>
                              <p:par>
                                <p:cTn id="25" presetID="9" presetClass="exit" presetSubtype="0" fill="hold" nodeType="withEffect">
                                  <p:stCondLst>
                                    <p:cond delay="0"/>
                                  </p:stCondLst>
                                  <p:childTnLst>
                                    <p:animEffect transition="out" filter="dissolve">
                                      <p:cBhvr>
                                        <p:cTn id="26" dur="500"/>
                                        <p:tgtEl>
                                          <p:spTgt spid="69"/>
                                        </p:tgtEl>
                                      </p:cBhvr>
                                    </p:animEffect>
                                    <p:set>
                                      <p:cBhvr>
                                        <p:cTn id="27" dur="1" fill="hold">
                                          <p:stCondLst>
                                            <p:cond delay="499"/>
                                          </p:stCondLst>
                                        </p:cTn>
                                        <p:tgtEl>
                                          <p:spTgt spid="69"/>
                                        </p:tgtEl>
                                        <p:attrNameLst>
                                          <p:attrName>style.visibility</p:attrName>
                                        </p:attrNameLst>
                                      </p:cBhvr>
                                      <p:to>
                                        <p:strVal val="hidden"/>
                                      </p:to>
                                    </p:set>
                                  </p:childTnLst>
                                </p:cTn>
                              </p:par>
                              <p:par>
                                <p:cTn id="28" presetID="9" presetClass="exit" presetSubtype="0" fill="hold" nodeType="withEffect">
                                  <p:stCondLst>
                                    <p:cond delay="0"/>
                                  </p:stCondLst>
                                  <p:childTnLst>
                                    <p:animEffect transition="out" filter="dissolve">
                                      <p:cBhvr>
                                        <p:cTn id="29" dur="500"/>
                                        <p:tgtEl>
                                          <p:spTgt spid="82"/>
                                        </p:tgtEl>
                                      </p:cBhvr>
                                    </p:animEffect>
                                    <p:set>
                                      <p:cBhvr>
                                        <p:cTn id="30" dur="1" fill="hold">
                                          <p:stCondLst>
                                            <p:cond delay="499"/>
                                          </p:stCondLst>
                                        </p:cTn>
                                        <p:tgtEl>
                                          <p:spTgt spid="82"/>
                                        </p:tgtEl>
                                        <p:attrNameLst>
                                          <p:attrName>style.visibility</p:attrName>
                                        </p:attrNameLst>
                                      </p:cBhvr>
                                      <p:to>
                                        <p:strVal val="hidden"/>
                                      </p:to>
                                    </p:set>
                                  </p:childTnLst>
                                </p:cTn>
                              </p:par>
                              <p:par>
                                <p:cTn id="31" presetID="9" presetClass="exit" presetSubtype="0" fill="hold" nodeType="withEffect">
                                  <p:stCondLst>
                                    <p:cond delay="0"/>
                                  </p:stCondLst>
                                  <p:childTnLst>
                                    <p:animEffect transition="out" filter="dissolve">
                                      <p:cBhvr>
                                        <p:cTn id="32" dur="500"/>
                                        <p:tgtEl>
                                          <p:spTgt spid="69"/>
                                        </p:tgtEl>
                                      </p:cBhvr>
                                    </p:animEffect>
                                    <p:set>
                                      <p:cBhvr>
                                        <p:cTn id="33" dur="1" fill="hold">
                                          <p:stCondLst>
                                            <p:cond delay="499"/>
                                          </p:stCondLst>
                                        </p:cTn>
                                        <p:tgtEl>
                                          <p:spTgt spid="69"/>
                                        </p:tgtEl>
                                        <p:attrNameLst>
                                          <p:attrName>style.visibility</p:attrName>
                                        </p:attrNameLst>
                                      </p:cBhvr>
                                      <p:to>
                                        <p:strVal val="hidden"/>
                                      </p:to>
                                    </p:set>
                                  </p:childTnLst>
                                </p:cTn>
                              </p:par>
                              <p:par>
                                <p:cTn id="34" presetID="9" presetClass="exit" presetSubtype="0" fill="hold" nodeType="withEffect">
                                  <p:stCondLst>
                                    <p:cond delay="0"/>
                                  </p:stCondLst>
                                  <p:childTnLst>
                                    <p:animEffect transition="out" filter="dissolve">
                                      <p:cBhvr>
                                        <p:cTn id="35" dur="500"/>
                                        <p:tgtEl>
                                          <p:spTgt spid="82"/>
                                        </p:tgtEl>
                                      </p:cBhvr>
                                    </p:animEffect>
                                    <p:set>
                                      <p:cBhvr>
                                        <p:cTn id="36" dur="1" fill="hold">
                                          <p:stCondLst>
                                            <p:cond delay="499"/>
                                          </p:stCondLst>
                                        </p:cTn>
                                        <p:tgtEl>
                                          <p:spTgt spid="82"/>
                                        </p:tgtEl>
                                        <p:attrNameLst>
                                          <p:attrName>style.visibility</p:attrName>
                                        </p:attrNameLst>
                                      </p:cBhvr>
                                      <p:to>
                                        <p:strVal val="hidden"/>
                                      </p:to>
                                    </p:set>
                                  </p:childTnLst>
                                </p:cTn>
                              </p:par>
                              <p:par>
                                <p:cTn id="37" presetID="9" presetClass="exit" presetSubtype="0" fill="hold" nodeType="withEffect">
                                  <p:stCondLst>
                                    <p:cond delay="0"/>
                                  </p:stCondLst>
                                  <p:childTnLst>
                                    <p:animEffect transition="out" filter="dissolve">
                                      <p:cBhvr>
                                        <p:cTn id="38" dur="500"/>
                                        <p:tgtEl>
                                          <p:spTgt spid="80"/>
                                        </p:tgtEl>
                                      </p:cBhvr>
                                    </p:animEffect>
                                    <p:set>
                                      <p:cBhvr>
                                        <p:cTn id="39" dur="1" fill="hold">
                                          <p:stCondLst>
                                            <p:cond delay="499"/>
                                          </p:stCondLst>
                                        </p:cTn>
                                        <p:tgtEl>
                                          <p:spTgt spid="8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Goals for Baaz</a:t>
            </a:r>
            <a:endParaRPr lang="en-US" dirty="0"/>
          </a:p>
        </p:txBody>
      </p:sp>
      <p:sp>
        <p:nvSpPr>
          <p:cNvPr id="3" name="Content Placeholder 2"/>
          <p:cNvSpPr>
            <a:spLocks noGrp="1"/>
          </p:cNvSpPr>
          <p:nvPr>
            <p:ph idx="1"/>
          </p:nvPr>
        </p:nvSpPr>
        <p:spPr/>
        <p:txBody>
          <a:bodyPr>
            <a:noAutofit/>
          </a:bodyPr>
          <a:lstStyle/>
          <a:p>
            <a:r>
              <a:rPr lang="en-US" dirty="0" smtClean="0"/>
              <a:t>Prevention rather than forensics</a:t>
            </a:r>
          </a:p>
          <a:p>
            <a:pPr lvl="1"/>
            <a:r>
              <a:rPr lang="en-US" b="1" dirty="0" smtClean="0">
                <a:solidFill>
                  <a:srgbClr val="0070C0"/>
                </a:solidFill>
              </a:rPr>
              <a:t>Baaz</a:t>
            </a:r>
            <a:r>
              <a:rPr lang="en-US" dirty="0" smtClean="0">
                <a:solidFill>
                  <a:srgbClr val="0070C0"/>
                </a:solidFill>
              </a:rPr>
              <a:t> is an auditing tool that periodically scans access control permissions for finding potential misconfigurations</a:t>
            </a:r>
          </a:p>
          <a:p>
            <a:endParaRPr lang="en-US" dirty="0" smtClean="0"/>
          </a:p>
          <a:p>
            <a:r>
              <a:rPr lang="en-US" dirty="0" smtClean="0"/>
              <a:t>No assumption of documented security policy</a:t>
            </a:r>
          </a:p>
          <a:p>
            <a:pPr lvl="1"/>
            <a:r>
              <a:rPr lang="en-US" dirty="0" smtClean="0">
                <a:solidFill>
                  <a:srgbClr val="0070C0"/>
                </a:solidFill>
              </a:rPr>
              <a:t>Rather than checking for “incorrect</a:t>
            </a:r>
            <a:r>
              <a:rPr lang="en-US" i="1" dirty="0" smtClean="0">
                <a:solidFill>
                  <a:srgbClr val="0070C0"/>
                </a:solidFill>
              </a:rPr>
              <a:t>” </a:t>
            </a:r>
            <a:r>
              <a:rPr lang="en-US" dirty="0" smtClean="0">
                <a:solidFill>
                  <a:srgbClr val="0070C0"/>
                </a:solidFill>
              </a:rPr>
              <a:t>access control, </a:t>
            </a:r>
            <a:r>
              <a:rPr lang="en-US" b="1" dirty="0" smtClean="0">
                <a:solidFill>
                  <a:srgbClr val="0070C0"/>
                </a:solidFill>
              </a:rPr>
              <a:t>Baaz</a:t>
            </a:r>
            <a:r>
              <a:rPr lang="en-US" dirty="0" smtClean="0">
                <a:solidFill>
                  <a:srgbClr val="0070C0"/>
                </a:solidFill>
              </a:rPr>
              <a:t> checks for “inconsistent” access permissions</a:t>
            </a:r>
          </a:p>
          <a:p>
            <a:endParaRPr lang="en-US" dirty="0" smtClean="0"/>
          </a:p>
          <a:p>
            <a:r>
              <a:rPr lang="en-US" dirty="0" smtClean="0"/>
              <a:t>High performance</a:t>
            </a:r>
          </a:p>
          <a:p>
            <a:pPr lvl="1"/>
            <a:r>
              <a:rPr lang="en-US" b="1" dirty="0" smtClean="0">
                <a:solidFill>
                  <a:srgbClr val="0070C0"/>
                </a:solidFill>
              </a:rPr>
              <a:t>Baaz</a:t>
            </a:r>
            <a:r>
              <a:rPr lang="en-US" dirty="0" smtClean="0">
                <a:solidFill>
                  <a:srgbClr val="0070C0"/>
                </a:solidFill>
              </a:rPr>
              <a:t> uses fast algorithms that are scalable to thousands of users and millions of resources</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1371600"/>
            <a:ext cx="8686800" cy="17526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b="1" dirty="0" smtClean="0">
                <a:solidFill>
                  <a:schemeClr val="bg1"/>
                </a:solidFill>
              </a:rPr>
              <a:t>Motivation and Goals</a:t>
            </a:r>
          </a:p>
          <a:p>
            <a:pPr lvl="1"/>
            <a:r>
              <a:rPr lang="en-US" b="1" dirty="0" smtClean="0">
                <a:solidFill>
                  <a:schemeClr val="bg1"/>
                </a:solidFill>
              </a:rPr>
              <a:t>Insider Threats: A motivating scenario</a:t>
            </a:r>
          </a:p>
          <a:p>
            <a:pPr lvl="1"/>
            <a:r>
              <a:rPr lang="en-US" b="1" dirty="0" smtClean="0">
                <a:solidFill>
                  <a:schemeClr val="bg1"/>
                </a:solidFill>
              </a:rPr>
              <a:t>Managing Access Permissions</a:t>
            </a:r>
          </a:p>
          <a:p>
            <a:pPr lvl="1"/>
            <a:r>
              <a:rPr lang="en-US" b="1" dirty="0" smtClean="0">
                <a:solidFill>
                  <a:schemeClr val="bg1"/>
                </a:solidFill>
              </a:rPr>
              <a:t>Design Goals</a:t>
            </a:r>
          </a:p>
          <a:p>
            <a:r>
              <a:rPr lang="en-US" dirty="0" smtClean="0"/>
              <a:t>Design &amp; Algorithms</a:t>
            </a:r>
          </a:p>
          <a:p>
            <a:pPr lvl="1"/>
            <a:r>
              <a:rPr lang="en-US" dirty="0" smtClean="0"/>
              <a:t>Matrix Reduction</a:t>
            </a:r>
          </a:p>
          <a:p>
            <a:pPr lvl="1"/>
            <a:r>
              <a:rPr lang="en-US" dirty="0" smtClean="0"/>
              <a:t>Group Mapping</a:t>
            </a:r>
          </a:p>
          <a:p>
            <a:r>
              <a:rPr lang="en-US" dirty="0" smtClean="0"/>
              <a:t>Implementation &amp; Results</a:t>
            </a:r>
          </a:p>
          <a:p>
            <a:r>
              <a:rPr lang="en-US" dirty="0" smtClean="0"/>
              <a:t>Summary</a:t>
            </a:r>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fill="hold" nodeType="afterEffect">
                                  <p:stCondLst>
                                    <p:cond delay="0"/>
                                  </p:stCondLst>
                                  <p:childTnLst>
                                    <p:animClr clrSpc="rgb">
                                      <p:cBhvr override="childStyle">
                                        <p:cTn id="6" dur="500" fill="hold"/>
                                        <p:tgtEl>
                                          <p:spTgt spid="3">
                                            <p:txEl>
                                              <p:pRg st="0" end="0"/>
                                            </p:txEl>
                                          </p:spTgt>
                                        </p:tgtEl>
                                        <p:attrNameLst>
                                          <p:attrName>style.color</p:attrName>
                                        </p:attrNameLst>
                                      </p:cBhvr>
                                      <p:to>
                                        <a:schemeClr val="tx1"/>
                                      </p:to>
                                    </p:animClr>
                                  </p:childTnLst>
                                </p:cTn>
                              </p:par>
                              <p:par>
                                <p:cTn id="7" presetID="3" presetClass="emph" presetSubtype="2" fill="hold" nodeType="withEffect">
                                  <p:stCondLst>
                                    <p:cond delay="0"/>
                                  </p:stCondLst>
                                  <p:childTnLst>
                                    <p:animClr clrSpc="rgb">
                                      <p:cBhvr override="childStyle">
                                        <p:cTn id="8" dur="500" fill="hold"/>
                                        <p:tgtEl>
                                          <p:spTgt spid="3">
                                            <p:txEl>
                                              <p:pRg st="1" end="1"/>
                                            </p:txEl>
                                          </p:spTgt>
                                        </p:tgtEl>
                                        <p:attrNameLst>
                                          <p:attrName>style.color</p:attrName>
                                        </p:attrNameLst>
                                      </p:cBhvr>
                                      <p:to>
                                        <a:schemeClr val="tx1"/>
                                      </p:to>
                                    </p:animClr>
                                  </p:childTnLst>
                                </p:cTn>
                              </p:par>
                              <p:par>
                                <p:cTn id="9" presetID="3" presetClass="emph" presetSubtype="2" fill="hold" nodeType="withEffect">
                                  <p:stCondLst>
                                    <p:cond delay="0"/>
                                  </p:stCondLst>
                                  <p:childTnLst>
                                    <p:animClr clrSpc="rgb">
                                      <p:cBhvr override="childStyle">
                                        <p:cTn id="10" dur="500" fill="hold"/>
                                        <p:tgtEl>
                                          <p:spTgt spid="3">
                                            <p:txEl>
                                              <p:pRg st="2" end="2"/>
                                            </p:txEl>
                                          </p:spTgt>
                                        </p:tgtEl>
                                        <p:attrNameLst>
                                          <p:attrName>style.color</p:attrName>
                                        </p:attrNameLst>
                                      </p:cBhvr>
                                      <p:to>
                                        <a:schemeClr val="tx1"/>
                                      </p:to>
                                    </p:animClr>
                                  </p:childTnLst>
                                </p:cTn>
                              </p:par>
                              <p:par>
                                <p:cTn id="11" presetID="3" presetClass="emph" presetSubtype="2" fill="hold" nodeType="withEffect">
                                  <p:stCondLst>
                                    <p:cond delay="0"/>
                                  </p:stCondLst>
                                  <p:childTnLst>
                                    <p:animClr clrSpc="rgb">
                                      <p:cBhvr override="childStyle">
                                        <p:cTn id="12" dur="500" fill="hold"/>
                                        <p:tgtEl>
                                          <p:spTgt spid="3">
                                            <p:txEl>
                                              <p:pRg st="3" end="3"/>
                                            </p:txEl>
                                          </p:spTgt>
                                        </p:tgtEl>
                                        <p:attrNameLst>
                                          <p:attrName>style.color</p:attrName>
                                        </p:attrNameLst>
                                      </p:cBhvr>
                                      <p:to>
                                        <a:schemeClr val="tx1"/>
                                      </p:to>
                                    </p:animClr>
                                  </p:childTnLst>
                                </p:cTn>
                              </p:par>
                              <p:par>
                                <p:cTn id="13" presetID="5" presetClass="emph" presetSubtype="0" nodeType="withEffect">
                                  <p:stCondLst>
                                    <p:cond delay="300"/>
                                  </p:stCondLst>
                                  <p:childTnLst>
                                    <p:set>
                                      <p:cBhvr override="childStyle">
                                        <p:cTn id="14" dur="indefinite"/>
                                        <p:tgtEl>
                                          <p:spTgt spid="3">
                                            <p:txEl>
                                              <p:pRg st="0" end="0"/>
                                            </p:txEl>
                                          </p:spTgt>
                                        </p:tgtEl>
                                        <p:attrNameLst>
                                          <p:attrName>style.fontStyle</p:attrName>
                                        </p:attrNameLst>
                                      </p:cBhvr>
                                      <p:to>
                                        <p:strVal val="normal"/>
                                      </p:to>
                                    </p:set>
                                    <p:set>
                                      <p:cBhvr override="childStyle">
                                        <p:cTn id="15" dur="indefinite"/>
                                        <p:tgtEl>
                                          <p:spTgt spid="3">
                                            <p:txEl>
                                              <p:pRg st="0" end="0"/>
                                            </p:txEl>
                                          </p:spTgt>
                                        </p:tgtEl>
                                        <p:attrNameLst>
                                          <p:attrName>style.fontWeight</p:attrName>
                                        </p:attrNameLst>
                                      </p:cBhvr>
                                      <p:to>
                                        <p:strVal val="normal"/>
                                      </p:to>
                                    </p:set>
                                    <p:set>
                                      <p:cBhvr override="childStyle">
                                        <p:cTn id="16" dur="indefinite"/>
                                        <p:tgtEl>
                                          <p:spTgt spid="3">
                                            <p:txEl>
                                              <p:pRg st="0" end="0"/>
                                            </p:txEl>
                                          </p:spTgt>
                                        </p:tgtEl>
                                        <p:attrNameLst>
                                          <p:attrName>style.textDecorationUnderline</p:attrName>
                                        </p:attrNameLst>
                                      </p:cBhvr>
                                      <p:to>
                                        <p:strVal val="false"/>
                                      </p:to>
                                    </p:set>
                                  </p:childTnLst>
                                </p:cTn>
                              </p:par>
                              <p:par>
                                <p:cTn id="17" presetID="5" presetClass="emph" presetSubtype="1" nodeType="withEffect">
                                  <p:stCondLst>
                                    <p:cond delay="300"/>
                                  </p:stCondLst>
                                  <p:childTnLst>
                                    <p:set>
                                      <p:cBhvr override="childStyle">
                                        <p:cTn id="18" dur="indefinite"/>
                                        <p:tgtEl>
                                          <p:spTgt spid="3">
                                            <p:txEl>
                                              <p:pRg st="1" end="1"/>
                                            </p:txEl>
                                          </p:spTgt>
                                        </p:tgtEl>
                                        <p:attrNameLst>
                                          <p:attrName>style.fontStyle</p:attrName>
                                        </p:attrNameLst>
                                      </p:cBhvr>
                                      <p:to>
                                        <p:strVal val="normal"/>
                                      </p:to>
                                    </p:set>
                                    <p:set>
                                      <p:cBhvr override="childStyle">
                                        <p:cTn id="19" dur="indefinite"/>
                                        <p:tgtEl>
                                          <p:spTgt spid="3">
                                            <p:txEl>
                                              <p:pRg st="1" end="1"/>
                                            </p:txEl>
                                          </p:spTgt>
                                        </p:tgtEl>
                                        <p:attrNameLst>
                                          <p:attrName>style.fontWeight</p:attrName>
                                        </p:attrNameLst>
                                      </p:cBhvr>
                                      <p:to>
                                        <p:strVal val="bold"/>
                                      </p:to>
                                    </p:set>
                                    <p:set>
                                      <p:cBhvr override="childStyle">
                                        <p:cTn id="20" dur="indefinite"/>
                                        <p:tgtEl>
                                          <p:spTgt spid="3">
                                            <p:txEl>
                                              <p:pRg st="1" end="1"/>
                                            </p:txEl>
                                          </p:spTgt>
                                        </p:tgtEl>
                                        <p:attrNameLst>
                                          <p:attrName>style.textDecorationUnderline</p:attrName>
                                        </p:attrNameLst>
                                      </p:cBhvr>
                                      <p:to>
                                        <p:strVal val="false"/>
                                      </p:to>
                                    </p:set>
                                  </p:childTnLst>
                                </p:cTn>
                              </p:par>
                              <p:par>
                                <p:cTn id="21" presetID="5" presetClass="emph" presetSubtype="1" nodeType="withEffect">
                                  <p:stCondLst>
                                    <p:cond delay="300"/>
                                  </p:stCondLst>
                                  <p:childTnLst>
                                    <p:set>
                                      <p:cBhvr override="childStyle">
                                        <p:cTn id="22" dur="indefinite"/>
                                        <p:tgtEl>
                                          <p:spTgt spid="3">
                                            <p:txEl>
                                              <p:pRg st="2" end="2"/>
                                            </p:txEl>
                                          </p:spTgt>
                                        </p:tgtEl>
                                        <p:attrNameLst>
                                          <p:attrName>style.fontStyle</p:attrName>
                                        </p:attrNameLst>
                                      </p:cBhvr>
                                      <p:to>
                                        <p:strVal val="normal"/>
                                      </p:to>
                                    </p:set>
                                    <p:set>
                                      <p:cBhvr override="childStyle">
                                        <p:cTn id="23" dur="indefinite"/>
                                        <p:tgtEl>
                                          <p:spTgt spid="3">
                                            <p:txEl>
                                              <p:pRg st="2" end="2"/>
                                            </p:txEl>
                                          </p:spTgt>
                                        </p:tgtEl>
                                        <p:attrNameLst>
                                          <p:attrName>style.fontWeight</p:attrName>
                                        </p:attrNameLst>
                                      </p:cBhvr>
                                      <p:to>
                                        <p:strVal val="bold"/>
                                      </p:to>
                                    </p:set>
                                    <p:set>
                                      <p:cBhvr override="childStyle">
                                        <p:cTn id="24" dur="indefinite"/>
                                        <p:tgtEl>
                                          <p:spTgt spid="3">
                                            <p:txEl>
                                              <p:pRg st="2" end="2"/>
                                            </p:txEl>
                                          </p:spTgt>
                                        </p:tgtEl>
                                        <p:attrNameLst>
                                          <p:attrName>style.textDecorationUnderline</p:attrName>
                                        </p:attrNameLst>
                                      </p:cBhvr>
                                      <p:to>
                                        <p:strVal val="false"/>
                                      </p:to>
                                    </p:set>
                                  </p:childTnLst>
                                </p:cTn>
                              </p:par>
                              <p:par>
                                <p:cTn id="25" presetID="5" presetClass="emph" presetSubtype="1" nodeType="withEffect">
                                  <p:stCondLst>
                                    <p:cond delay="300"/>
                                  </p:stCondLst>
                                  <p:childTnLst>
                                    <p:set>
                                      <p:cBhvr override="childStyle">
                                        <p:cTn id="26" dur="indefinite"/>
                                        <p:tgtEl>
                                          <p:spTgt spid="3">
                                            <p:txEl>
                                              <p:pRg st="3" end="3"/>
                                            </p:txEl>
                                          </p:spTgt>
                                        </p:tgtEl>
                                        <p:attrNameLst>
                                          <p:attrName>style.fontStyle</p:attrName>
                                        </p:attrNameLst>
                                      </p:cBhvr>
                                      <p:to>
                                        <p:strVal val="normal"/>
                                      </p:to>
                                    </p:set>
                                    <p:set>
                                      <p:cBhvr override="childStyle">
                                        <p:cTn id="27" dur="indefinite"/>
                                        <p:tgtEl>
                                          <p:spTgt spid="3">
                                            <p:txEl>
                                              <p:pRg st="3" end="3"/>
                                            </p:txEl>
                                          </p:spTgt>
                                        </p:tgtEl>
                                        <p:attrNameLst>
                                          <p:attrName>style.fontWeight</p:attrName>
                                        </p:attrNameLst>
                                      </p:cBhvr>
                                      <p:to>
                                        <p:strVal val="bold"/>
                                      </p:to>
                                    </p:set>
                                    <p:set>
                                      <p:cBhvr override="childStyle">
                                        <p:cTn id="28" dur="indefinite"/>
                                        <p:tgtEl>
                                          <p:spTgt spid="3">
                                            <p:txEl>
                                              <p:pRg st="3" end="3"/>
                                            </p:txEl>
                                          </p:spTgt>
                                        </p:tgtEl>
                                        <p:attrNameLst>
                                          <p:attrName>style.textDecorationUnderline</p:attrName>
                                        </p:attrNameLst>
                                      </p:cBhvr>
                                      <p:to>
                                        <p:strVal val="false"/>
                                      </p:to>
                                    </p:set>
                                  </p:childTnLst>
                                </p:cTn>
                              </p:par>
                              <p:par>
                                <p:cTn id="29" presetID="42" presetClass="path" presetSubtype="0" accel="50000" decel="50000" fill="hold" grpId="1" nodeType="withEffect">
                                  <p:stCondLst>
                                    <p:cond delay="0"/>
                                  </p:stCondLst>
                                  <p:childTnLst>
                                    <p:animMotion origin="layout" path="M 0 2.22222E-6 L 0 0.23078 " pathEditMode="relative" rAng="0" ptsTypes="AA">
                                      <p:cBhvr>
                                        <p:cTn id="30" dur="500" fill="hold"/>
                                        <p:tgtEl>
                                          <p:spTgt spid="4"/>
                                        </p:tgtEl>
                                        <p:attrNameLst>
                                          <p:attrName>ppt_x</p:attrName>
                                          <p:attrName>ppt_y</p:attrName>
                                        </p:attrNameLst>
                                      </p:cBhvr>
                                      <p:rCtr x="0" y="115"/>
                                    </p:animMotion>
                                  </p:childTnLst>
                                </p:cTn>
                              </p:par>
                              <p:par>
                                <p:cTn id="31" presetID="6" presetClass="emph" presetSubtype="0" fill="hold" grpId="2" nodeType="withEffect">
                                  <p:stCondLst>
                                    <p:cond delay="0"/>
                                  </p:stCondLst>
                                  <p:childTnLst>
                                    <p:animScale>
                                      <p:cBhvr>
                                        <p:cTn id="32" dur="500" fill="hold"/>
                                        <p:tgtEl>
                                          <p:spTgt spid="4"/>
                                        </p:tgtEl>
                                      </p:cBhvr>
                                      <p:by x="100000" y="85000"/>
                                    </p:animScale>
                                  </p:childTnLst>
                                </p:cTn>
                              </p:par>
                              <p:par>
                                <p:cTn id="33" presetID="3" presetClass="emph" presetSubtype="2" fill="hold" nodeType="withEffect">
                                  <p:stCondLst>
                                    <p:cond delay="0"/>
                                  </p:stCondLst>
                                  <p:childTnLst>
                                    <p:animClr clrSpc="rgb">
                                      <p:cBhvr override="childStyle">
                                        <p:cTn id="34" dur="500" fill="hold"/>
                                        <p:tgtEl>
                                          <p:spTgt spid="3">
                                            <p:txEl>
                                              <p:pRg st="4" end="4"/>
                                            </p:txEl>
                                          </p:spTgt>
                                        </p:tgtEl>
                                        <p:attrNameLst>
                                          <p:attrName>style.color</p:attrName>
                                        </p:attrNameLst>
                                      </p:cBhvr>
                                      <p:to>
                                        <a:schemeClr val="bg1"/>
                                      </p:to>
                                    </p:animClr>
                                  </p:childTnLst>
                                </p:cTn>
                              </p:par>
                              <p:par>
                                <p:cTn id="35" presetID="3" presetClass="emph" presetSubtype="2" fill="hold" nodeType="withEffect">
                                  <p:stCondLst>
                                    <p:cond delay="0"/>
                                  </p:stCondLst>
                                  <p:childTnLst>
                                    <p:animClr clrSpc="rgb">
                                      <p:cBhvr override="childStyle">
                                        <p:cTn id="36" dur="500" fill="hold"/>
                                        <p:tgtEl>
                                          <p:spTgt spid="3">
                                            <p:txEl>
                                              <p:pRg st="5" end="5"/>
                                            </p:txEl>
                                          </p:spTgt>
                                        </p:tgtEl>
                                        <p:attrNameLst>
                                          <p:attrName>style.color</p:attrName>
                                        </p:attrNameLst>
                                      </p:cBhvr>
                                      <p:to>
                                        <a:schemeClr val="bg1"/>
                                      </p:to>
                                    </p:animClr>
                                  </p:childTnLst>
                                </p:cTn>
                              </p:par>
                              <p:par>
                                <p:cTn id="37" presetID="3" presetClass="emph" presetSubtype="2" fill="hold" nodeType="withEffect">
                                  <p:stCondLst>
                                    <p:cond delay="0"/>
                                  </p:stCondLst>
                                  <p:childTnLst>
                                    <p:animClr clrSpc="rgb">
                                      <p:cBhvr override="childStyle">
                                        <p:cTn id="38" dur="500" fill="hold"/>
                                        <p:tgtEl>
                                          <p:spTgt spid="3">
                                            <p:txEl>
                                              <p:pRg st="6" end="6"/>
                                            </p:txEl>
                                          </p:spTgt>
                                        </p:tgtEl>
                                        <p:attrNameLst>
                                          <p:attrName>style.color</p:attrName>
                                        </p:attrNameLst>
                                      </p:cBhvr>
                                      <p:to>
                                        <a:schemeClr val="bg1"/>
                                      </p:to>
                                    </p:animClr>
                                  </p:childTnLst>
                                </p:cTn>
                              </p:par>
                              <p:par>
                                <p:cTn id="39" presetID="5" presetClass="emph" presetSubtype="1" nodeType="withEffect">
                                  <p:stCondLst>
                                    <p:cond delay="300"/>
                                  </p:stCondLst>
                                  <p:childTnLst>
                                    <p:set>
                                      <p:cBhvr override="childStyle">
                                        <p:cTn id="40" dur="indefinite"/>
                                        <p:tgtEl>
                                          <p:spTgt spid="3">
                                            <p:txEl>
                                              <p:pRg st="4" end="4"/>
                                            </p:txEl>
                                          </p:spTgt>
                                        </p:tgtEl>
                                        <p:attrNameLst>
                                          <p:attrName>style.fontStyle</p:attrName>
                                        </p:attrNameLst>
                                      </p:cBhvr>
                                      <p:to>
                                        <p:strVal val="normal"/>
                                      </p:to>
                                    </p:set>
                                    <p:set>
                                      <p:cBhvr override="childStyle">
                                        <p:cTn id="41" dur="indefinite"/>
                                        <p:tgtEl>
                                          <p:spTgt spid="3">
                                            <p:txEl>
                                              <p:pRg st="4" end="4"/>
                                            </p:txEl>
                                          </p:spTgt>
                                        </p:tgtEl>
                                        <p:attrNameLst>
                                          <p:attrName>style.fontWeight</p:attrName>
                                        </p:attrNameLst>
                                      </p:cBhvr>
                                      <p:to>
                                        <p:strVal val="bold"/>
                                      </p:to>
                                    </p:set>
                                    <p:set>
                                      <p:cBhvr override="childStyle">
                                        <p:cTn id="42" dur="indefinite"/>
                                        <p:tgtEl>
                                          <p:spTgt spid="3">
                                            <p:txEl>
                                              <p:pRg st="4" end="4"/>
                                            </p:txEl>
                                          </p:spTgt>
                                        </p:tgtEl>
                                        <p:attrNameLst>
                                          <p:attrName>style.textDecorationUnderline</p:attrName>
                                        </p:attrNameLst>
                                      </p:cBhvr>
                                      <p:to>
                                        <p:strVal val="false"/>
                                      </p:to>
                                    </p:set>
                                  </p:childTnLst>
                                </p:cTn>
                              </p:par>
                              <p:par>
                                <p:cTn id="43" presetID="5" presetClass="emph" presetSubtype="1" nodeType="withEffect">
                                  <p:stCondLst>
                                    <p:cond delay="300"/>
                                  </p:stCondLst>
                                  <p:childTnLst>
                                    <p:set>
                                      <p:cBhvr override="childStyle">
                                        <p:cTn id="44" dur="indefinite"/>
                                        <p:tgtEl>
                                          <p:spTgt spid="3">
                                            <p:txEl>
                                              <p:pRg st="5" end="5"/>
                                            </p:txEl>
                                          </p:spTgt>
                                        </p:tgtEl>
                                        <p:attrNameLst>
                                          <p:attrName>style.fontStyle</p:attrName>
                                        </p:attrNameLst>
                                      </p:cBhvr>
                                      <p:to>
                                        <p:strVal val="normal"/>
                                      </p:to>
                                    </p:set>
                                    <p:set>
                                      <p:cBhvr override="childStyle">
                                        <p:cTn id="45" dur="indefinite"/>
                                        <p:tgtEl>
                                          <p:spTgt spid="3">
                                            <p:txEl>
                                              <p:pRg st="5" end="5"/>
                                            </p:txEl>
                                          </p:spTgt>
                                        </p:tgtEl>
                                        <p:attrNameLst>
                                          <p:attrName>style.fontWeight</p:attrName>
                                        </p:attrNameLst>
                                      </p:cBhvr>
                                      <p:to>
                                        <p:strVal val="bold"/>
                                      </p:to>
                                    </p:set>
                                    <p:set>
                                      <p:cBhvr override="childStyle">
                                        <p:cTn id="46" dur="indefinite"/>
                                        <p:tgtEl>
                                          <p:spTgt spid="3">
                                            <p:txEl>
                                              <p:pRg st="5" end="5"/>
                                            </p:txEl>
                                          </p:spTgt>
                                        </p:tgtEl>
                                        <p:attrNameLst>
                                          <p:attrName>style.textDecorationUnderline</p:attrName>
                                        </p:attrNameLst>
                                      </p:cBhvr>
                                      <p:to>
                                        <p:strVal val="false"/>
                                      </p:to>
                                    </p:set>
                                  </p:childTnLst>
                                </p:cTn>
                              </p:par>
                              <p:par>
                                <p:cTn id="47" presetID="5" presetClass="emph" presetSubtype="1" nodeType="withEffect">
                                  <p:stCondLst>
                                    <p:cond delay="300"/>
                                  </p:stCondLst>
                                  <p:childTnLst>
                                    <p:set>
                                      <p:cBhvr override="childStyle">
                                        <p:cTn id="48" dur="indefinite"/>
                                        <p:tgtEl>
                                          <p:spTgt spid="3">
                                            <p:txEl>
                                              <p:pRg st="6" end="6"/>
                                            </p:txEl>
                                          </p:spTgt>
                                        </p:tgtEl>
                                        <p:attrNameLst>
                                          <p:attrName>style.fontStyle</p:attrName>
                                        </p:attrNameLst>
                                      </p:cBhvr>
                                      <p:to>
                                        <p:strVal val="normal"/>
                                      </p:to>
                                    </p:set>
                                    <p:set>
                                      <p:cBhvr override="childStyle">
                                        <p:cTn id="49" dur="indefinite"/>
                                        <p:tgtEl>
                                          <p:spTgt spid="3">
                                            <p:txEl>
                                              <p:pRg st="6" end="6"/>
                                            </p:txEl>
                                          </p:spTgt>
                                        </p:tgtEl>
                                        <p:attrNameLst>
                                          <p:attrName>style.fontWeight</p:attrName>
                                        </p:attrNameLst>
                                      </p:cBhvr>
                                      <p:to>
                                        <p:strVal val="bold"/>
                                      </p:to>
                                    </p:set>
                                    <p:set>
                                      <p:cBhvr override="childStyle">
                                        <p:cTn id="50" dur="indefinite"/>
                                        <p:tgtEl>
                                          <p:spTgt spid="3">
                                            <p:txEl>
                                              <p:pRg st="6" end="6"/>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animBg="1"/>
      <p:bldP spid="4" grpId="2"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Misconfigurations</a:t>
            </a:r>
            <a:endParaRPr lang="en-US" dirty="0"/>
          </a:p>
        </p:txBody>
      </p:sp>
      <p:grpSp>
        <p:nvGrpSpPr>
          <p:cNvPr id="4" name="Group 56"/>
          <p:cNvGrpSpPr/>
          <p:nvPr/>
        </p:nvGrpSpPr>
        <p:grpSpPr>
          <a:xfrm>
            <a:off x="1371600" y="1177803"/>
            <a:ext cx="1542106" cy="1641597"/>
            <a:chOff x="9506894" y="4683003"/>
            <a:chExt cx="1542106" cy="1641597"/>
          </a:xfrm>
        </p:grpSpPr>
        <p:sp>
          <p:nvSpPr>
            <p:cNvPr id="5" name="Oval 4"/>
            <p:cNvSpPr/>
            <p:nvPr/>
          </p:nvSpPr>
          <p:spPr>
            <a:xfrm>
              <a:off x="9506894" y="4683003"/>
              <a:ext cx="1542106" cy="1641597"/>
            </a:xfrm>
            <a:prstGeom prst="ellipse">
              <a:avLst/>
            </a:prstGeom>
            <a:solidFill>
              <a:srgbClr val="B2CCEC"/>
            </a:solidFill>
            <a:ln w="9525" cap="flat" cmpd="sng" algn="ctr">
              <a:solidFill>
                <a:srgbClr val="1F497D">
                  <a:lumMod val="60000"/>
                  <a:lumOff val="40000"/>
                </a:srgbClr>
              </a:solidFill>
              <a:prstDash val="solid"/>
            </a:ln>
            <a:effectLst/>
            <a:scene3d>
              <a:camera prst="orthographicFront">
                <a:rot lat="17999990" lon="0" rev="0"/>
              </a:camera>
              <a:lightRig rig="threePt" dir="t"/>
            </a:scene3d>
            <a:sp3d prstMaterial="matte">
              <a:bevelT w="165100" prst="coolSlant"/>
            </a:sp3d>
          </p:spPr>
          <p:txBody>
            <a:bodyPr anchor="ctr"/>
            <a:lstStyle/>
            <a:p>
              <a:pPr marL="0" marR="0" lvl="0" indent="0" algn="ctr" defTabSz="914400" latinLnBrk="0">
                <a:lnSpc>
                  <a:spcPct val="100000"/>
                </a:lnSpc>
                <a:buClrTx/>
                <a:buSzTx/>
                <a:buFontTx/>
                <a:buNone/>
                <a:tabLst/>
                <a:defRPr/>
              </a:pPr>
              <a:r>
                <a:rPr lang="en-US" sz="6000" b="1" dirty="0" smtClean="0">
                  <a:latin typeface="Calibri"/>
                  <a:ea typeface="ＭＳ Ｐゴシック" pitchFamily="-65" charset="-128"/>
                </a:rPr>
                <a:t>A</a:t>
              </a:r>
              <a:endParaRPr lang="en-US" sz="6000" b="1" dirty="0">
                <a:latin typeface="Calibri"/>
                <a:ea typeface="ＭＳ Ｐゴシック" pitchFamily="-65" charset="-128"/>
              </a:endParaRPr>
            </a:p>
          </p:txBody>
        </p:sp>
        <p:pic>
          <p:nvPicPr>
            <p:cNvPr id="6" name="Picture 5" descr="dagobert83_female_user_icon.png"/>
            <p:cNvPicPr>
              <a:picLocks noChangeAspect="1"/>
            </p:cNvPicPr>
            <p:nvPr/>
          </p:nvPicPr>
          <p:blipFill>
            <a:blip r:embed="rId2" cstate="print"/>
            <a:stretch>
              <a:fillRect/>
            </a:stretch>
          </p:blipFill>
          <p:spPr>
            <a:xfrm>
              <a:off x="10081500" y="4861322"/>
              <a:ext cx="383434" cy="354664"/>
            </a:xfrm>
            <a:prstGeom prst="rect">
              <a:avLst/>
            </a:prstGeom>
            <a:effectLst>
              <a:outerShdw blurRad="50800" dist="38100" dir="2700000" algn="tl" rotWithShape="0">
                <a:prstClr val="black">
                  <a:alpha val="40000"/>
                </a:prstClr>
              </a:outerShdw>
            </a:effectLst>
          </p:spPr>
        </p:pic>
        <p:pic>
          <p:nvPicPr>
            <p:cNvPr id="7" name="Picture 6" descr="dagobert83_female_user_icon.png"/>
            <p:cNvPicPr>
              <a:picLocks noChangeAspect="1"/>
            </p:cNvPicPr>
            <p:nvPr/>
          </p:nvPicPr>
          <p:blipFill>
            <a:blip r:embed="rId2" cstate="print"/>
            <a:stretch>
              <a:fillRect/>
            </a:stretch>
          </p:blipFill>
          <p:spPr>
            <a:xfrm>
              <a:off x="10406854" y="5484672"/>
              <a:ext cx="383432" cy="354664"/>
            </a:xfrm>
            <a:prstGeom prst="rect">
              <a:avLst/>
            </a:prstGeom>
            <a:effectLst>
              <a:outerShdw blurRad="50800" dist="38100" dir="2700000" algn="tl" rotWithShape="0">
                <a:prstClr val="black">
                  <a:alpha val="40000"/>
                </a:prstClr>
              </a:outerShdw>
            </a:effectLst>
          </p:spPr>
        </p:pic>
        <p:pic>
          <p:nvPicPr>
            <p:cNvPr id="8" name="Picture 7" descr="acspike_male_user_icon.png"/>
            <p:cNvPicPr>
              <a:picLocks noChangeAspect="1"/>
            </p:cNvPicPr>
            <p:nvPr/>
          </p:nvPicPr>
          <p:blipFill>
            <a:blip r:embed="rId3" cstate="print"/>
            <a:stretch>
              <a:fillRect/>
            </a:stretch>
          </p:blipFill>
          <p:spPr>
            <a:xfrm>
              <a:off x="9775211" y="5461060"/>
              <a:ext cx="394142" cy="394140"/>
            </a:xfrm>
            <a:prstGeom prst="rect">
              <a:avLst/>
            </a:prstGeom>
            <a:effectLst>
              <a:outerShdw blurRad="50800" dist="38100" dir="2700000" algn="tl" rotWithShape="0">
                <a:prstClr val="black">
                  <a:alpha val="40000"/>
                </a:prstClr>
              </a:outerShdw>
            </a:effectLst>
          </p:spPr>
        </p:pic>
        <p:pic>
          <p:nvPicPr>
            <p:cNvPr id="9" name="Picture 8" descr="acspike_male_user_icon.png"/>
            <p:cNvPicPr>
              <a:picLocks noChangeAspect="1"/>
            </p:cNvPicPr>
            <p:nvPr/>
          </p:nvPicPr>
          <p:blipFill>
            <a:blip r:embed="rId3" cstate="print"/>
            <a:stretch>
              <a:fillRect/>
            </a:stretch>
          </p:blipFill>
          <p:spPr>
            <a:xfrm>
              <a:off x="9590542" y="5040228"/>
              <a:ext cx="394142" cy="394140"/>
            </a:xfrm>
            <a:prstGeom prst="rect">
              <a:avLst/>
            </a:prstGeom>
            <a:effectLst>
              <a:outerShdw blurRad="50800" dist="38100" dir="2700000" algn="tl" rotWithShape="0">
                <a:prstClr val="black">
                  <a:alpha val="40000"/>
                </a:prstClr>
              </a:outerShdw>
            </a:effectLst>
          </p:spPr>
        </p:pic>
        <p:pic>
          <p:nvPicPr>
            <p:cNvPr id="10" name="Picture 9" descr="acspike_male_user_icon.png"/>
            <p:cNvPicPr>
              <a:picLocks noChangeAspect="1"/>
            </p:cNvPicPr>
            <p:nvPr/>
          </p:nvPicPr>
          <p:blipFill>
            <a:blip r:embed="rId3" cstate="print"/>
            <a:stretch>
              <a:fillRect/>
            </a:stretch>
          </p:blipFill>
          <p:spPr>
            <a:xfrm>
              <a:off x="10560553" y="5040228"/>
              <a:ext cx="394142" cy="394140"/>
            </a:xfrm>
            <a:prstGeom prst="rect">
              <a:avLst/>
            </a:prstGeom>
            <a:effectLst>
              <a:outerShdw blurRad="50800" dist="38100" dir="2700000" algn="tl" rotWithShape="0">
                <a:prstClr val="black">
                  <a:alpha val="40000"/>
                </a:prstClr>
              </a:outerShdw>
            </a:effectLst>
          </p:spPr>
        </p:pic>
      </p:grpSp>
      <p:grpSp>
        <p:nvGrpSpPr>
          <p:cNvPr id="11" name="Group 63"/>
          <p:cNvGrpSpPr/>
          <p:nvPr/>
        </p:nvGrpSpPr>
        <p:grpSpPr>
          <a:xfrm>
            <a:off x="6230294" y="1172028"/>
            <a:ext cx="1542106" cy="1641597"/>
            <a:chOff x="13364066" y="4677228"/>
            <a:chExt cx="1542106" cy="1641597"/>
          </a:xfrm>
        </p:grpSpPr>
        <p:sp>
          <p:nvSpPr>
            <p:cNvPr id="12" name="Oval 11"/>
            <p:cNvSpPr/>
            <p:nvPr/>
          </p:nvSpPr>
          <p:spPr>
            <a:xfrm>
              <a:off x="13364066" y="4677228"/>
              <a:ext cx="1542106" cy="1641597"/>
            </a:xfrm>
            <a:prstGeom prst="ellipse">
              <a:avLst/>
            </a:prstGeom>
            <a:solidFill>
              <a:srgbClr val="B2CCEC"/>
            </a:solidFill>
            <a:ln w="9525" cap="flat" cmpd="sng" algn="ctr">
              <a:solidFill>
                <a:srgbClr val="1F497D">
                  <a:lumMod val="60000"/>
                  <a:lumOff val="40000"/>
                </a:srgbClr>
              </a:solidFill>
              <a:prstDash val="solid"/>
            </a:ln>
            <a:effectLst/>
            <a:scene3d>
              <a:camera prst="orthographicFront">
                <a:rot lat="17999990" lon="0" rev="0"/>
              </a:camera>
              <a:lightRig rig="threePt" dir="t"/>
            </a:scene3d>
            <a:sp3d prstMaterial="matte">
              <a:bevelT w="165100" prst="coolSlant"/>
            </a:sp3d>
          </p:spPr>
          <p:txBody>
            <a:bodyPr anchor="ctr"/>
            <a:lstStyle/>
            <a:p>
              <a:pPr marL="0" marR="0" lvl="0" indent="0" algn="ctr" defTabSz="914400" latinLnBrk="0">
                <a:lnSpc>
                  <a:spcPct val="100000"/>
                </a:lnSpc>
                <a:buClrTx/>
                <a:buSzTx/>
                <a:buFontTx/>
                <a:buNone/>
                <a:tabLst/>
                <a:defRPr/>
              </a:pPr>
              <a:r>
                <a:rPr lang="en-US" sz="6000" b="1" dirty="0" smtClean="0">
                  <a:latin typeface="Calibri"/>
                  <a:ea typeface="ＭＳ Ｐゴシック" pitchFamily="-65" charset="-128"/>
                </a:rPr>
                <a:t>B</a:t>
              </a:r>
              <a:endParaRPr lang="en-US" sz="6000" b="1" dirty="0">
                <a:latin typeface="Calibri"/>
                <a:ea typeface="ＭＳ Ｐゴシック" pitchFamily="-65" charset="-128"/>
              </a:endParaRPr>
            </a:p>
          </p:txBody>
        </p:sp>
        <p:pic>
          <p:nvPicPr>
            <p:cNvPr id="13" name="Picture 12" descr="dagobert83_female_user_icon.png"/>
            <p:cNvPicPr>
              <a:picLocks noChangeAspect="1"/>
            </p:cNvPicPr>
            <p:nvPr/>
          </p:nvPicPr>
          <p:blipFill>
            <a:blip r:embed="rId2" cstate="print"/>
            <a:stretch>
              <a:fillRect/>
            </a:stretch>
          </p:blipFill>
          <p:spPr>
            <a:xfrm>
              <a:off x="13938672" y="4855547"/>
              <a:ext cx="383434" cy="354664"/>
            </a:xfrm>
            <a:prstGeom prst="rect">
              <a:avLst/>
            </a:prstGeom>
            <a:effectLst>
              <a:outerShdw blurRad="50800" dist="38100" dir="2700000" algn="tl" rotWithShape="0">
                <a:prstClr val="black">
                  <a:alpha val="40000"/>
                </a:prstClr>
              </a:outerShdw>
            </a:effectLst>
          </p:spPr>
        </p:pic>
        <p:pic>
          <p:nvPicPr>
            <p:cNvPr id="14" name="Picture 13" descr="dagobert83_female_user_icon.png"/>
            <p:cNvPicPr>
              <a:picLocks noChangeAspect="1"/>
            </p:cNvPicPr>
            <p:nvPr/>
          </p:nvPicPr>
          <p:blipFill>
            <a:blip r:embed="rId2" cstate="print"/>
            <a:stretch>
              <a:fillRect/>
            </a:stretch>
          </p:blipFill>
          <p:spPr>
            <a:xfrm>
              <a:off x="14264026" y="5478897"/>
              <a:ext cx="383432" cy="354664"/>
            </a:xfrm>
            <a:prstGeom prst="rect">
              <a:avLst/>
            </a:prstGeom>
            <a:effectLst>
              <a:outerShdw blurRad="50800" dist="38100" dir="2700000" algn="tl" rotWithShape="0">
                <a:prstClr val="black">
                  <a:alpha val="40000"/>
                </a:prstClr>
              </a:outerShdw>
            </a:effectLst>
          </p:spPr>
        </p:pic>
        <p:pic>
          <p:nvPicPr>
            <p:cNvPr id="15" name="Picture 14" descr="acspike_male_user_icon.png"/>
            <p:cNvPicPr>
              <a:picLocks noChangeAspect="1"/>
            </p:cNvPicPr>
            <p:nvPr/>
          </p:nvPicPr>
          <p:blipFill>
            <a:blip r:embed="rId3" cstate="print"/>
            <a:stretch>
              <a:fillRect/>
            </a:stretch>
          </p:blipFill>
          <p:spPr>
            <a:xfrm>
              <a:off x="13632383" y="5455285"/>
              <a:ext cx="394142" cy="394140"/>
            </a:xfrm>
            <a:prstGeom prst="rect">
              <a:avLst/>
            </a:prstGeom>
            <a:effectLst>
              <a:outerShdw blurRad="50800" dist="38100" dir="2700000" algn="tl" rotWithShape="0">
                <a:prstClr val="black">
                  <a:alpha val="40000"/>
                </a:prstClr>
              </a:outerShdw>
            </a:effectLst>
          </p:spPr>
        </p:pic>
        <p:pic>
          <p:nvPicPr>
            <p:cNvPr id="16" name="Picture 15" descr="acspike_male_user_icon.png"/>
            <p:cNvPicPr>
              <a:picLocks noChangeAspect="1"/>
            </p:cNvPicPr>
            <p:nvPr/>
          </p:nvPicPr>
          <p:blipFill>
            <a:blip r:embed="rId3" cstate="print"/>
            <a:stretch>
              <a:fillRect/>
            </a:stretch>
          </p:blipFill>
          <p:spPr>
            <a:xfrm>
              <a:off x="13447714" y="5034453"/>
              <a:ext cx="394142" cy="394140"/>
            </a:xfrm>
            <a:prstGeom prst="rect">
              <a:avLst/>
            </a:prstGeom>
            <a:effectLst>
              <a:outerShdw blurRad="50800" dist="38100" dir="2700000" algn="tl" rotWithShape="0">
                <a:prstClr val="black">
                  <a:alpha val="40000"/>
                </a:prstClr>
              </a:outerShdw>
            </a:effectLst>
          </p:spPr>
        </p:pic>
        <p:pic>
          <p:nvPicPr>
            <p:cNvPr id="17" name="Picture 16" descr="acspike_male_user_icon.png"/>
            <p:cNvPicPr>
              <a:picLocks noChangeAspect="1"/>
            </p:cNvPicPr>
            <p:nvPr/>
          </p:nvPicPr>
          <p:blipFill>
            <a:blip r:embed="rId3" cstate="print"/>
            <a:stretch>
              <a:fillRect/>
            </a:stretch>
          </p:blipFill>
          <p:spPr>
            <a:xfrm>
              <a:off x="14417725" y="5034453"/>
              <a:ext cx="394142" cy="394140"/>
            </a:xfrm>
            <a:prstGeom prst="rect">
              <a:avLst/>
            </a:prstGeom>
            <a:effectLst>
              <a:outerShdw blurRad="50800" dist="38100" dir="2700000" algn="tl" rotWithShape="0">
                <a:prstClr val="black">
                  <a:alpha val="40000"/>
                </a:prstClr>
              </a:outerShdw>
            </a:effectLst>
          </p:spPr>
        </p:pic>
      </p:grpSp>
      <p:grpSp>
        <p:nvGrpSpPr>
          <p:cNvPr id="18" name="Group 37"/>
          <p:cNvGrpSpPr/>
          <p:nvPr/>
        </p:nvGrpSpPr>
        <p:grpSpPr>
          <a:xfrm>
            <a:off x="1665198" y="3200400"/>
            <a:ext cx="849923" cy="635000"/>
            <a:chOff x="609600" y="3581400"/>
            <a:chExt cx="849923" cy="635000"/>
          </a:xfrm>
        </p:grpSpPr>
        <p:pic>
          <p:nvPicPr>
            <p:cNvPr id="19" name="Picture 2" descr="C:\Users\tathadas\Downloads\folder.png"/>
            <p:cNvPicPr>
              <a:picLocks noChangeAspect="1" noChangeArrowheads="1"/>
            </p:cNvPicPr>
            <p:nvPr/>
          </p:nvPicPr>
          <p:blipFill>
            <a:blip r:embed="rId4" cstate="print"/>
            <a:srcRect l="12366" t="22478" r="33706" b="14606"/>
            <a:stretch>
              <a:fillRect/>
            </a:stretch>
          </p:blipFill>
          <p:spPr bwMode="auto">
            <a:xfrm>
              <a:off x="609600" y="3657600"/>
              <a:ext cx="468923" cy="406400"/>
            </a:xfrm>
            <a:prstGeom prst="rect">
              <a:avLst/>
            </a:prstGeom>
            <a:noFill/>
          </p:spPr>
        </p:pic>
        <p:pic>
          <p:nvPicPr>
            <p:cNvPr id="20" name="Picture 2" descr="C:\Users\tathadas\Downloads\folder.png"/>
            <p:cNvPicPr>
              <a:picLocks noChangeAspect="1" noChangeArrowheads="1"/>
            </p:cNvPicPr>
            <p:nvPr/>
          </p:nvPicPr>
          <p:blipFill>
            <a:blip r:embed="rId4" cstate="print"/>
            <a:srcRect l="12366" t="22478" r="33706" b="14606"/>
            <a:stretch>
              <a:fillRect/>
            </a:stretch>
          </p:blipFill>
          <p:spPr bwMode="auto">
            <a:xfrm>
              <a:off x="990600" y="3581400"/>
              <a:ext cx="468923" cy="406400"/>
            </a:xfrm>
            <a:prstGeom prst="rect">
              <a:avLst/>
            </a:prstGeom>
            <a:noFill/>
          </p:spPr>
        </p:pic>
        <p:pic>
          <p:nvPicPr>
            <p:cNvPr id="21" name="Picture 2" descr="C:\Users\tathadas\Downloads\folder.png"/>
            <p:cNvPicPr>
              <a:picLocks noChangeAspect="1" noChangeArrowheads="1"/>
            </p:cNvPicPr>
            <p:nvPr/>
          </p:nvPicPr>
          <p:blipFill>
            <a:blip r:embed="rId4" cstate="print"/>
            <a:srcRect l="12366" t="22478" r="33706" b="14606"/>
            <a:stretch>
              <a:fillRect/>
            </a:stretch>
          </p:blipFill>
          <p:spPr bwMode="auto">
            <a:xfrm>
              <a:off x="838200" y="3810000"/>
              <a:ext cx="468923" cy="406400"/>
            </a:xfrm>
            <a:prstGeom prst="rect">
              <a:avLst/>
            </a:prstGeom>
            <a:noFill/>
          </p:spPr>
        </p:pic>
      </p:grpSp>
      <p:grpSp>
        <p:nvGrpSpPr>
          <p:cNvPr id="22" name="Group 41"/>
          <p:cNvGrpSpPr/>
          <p:nvPr/>
        </p:nvGrpSpPr>
        <p:grpSpPr>
          <a:xfrm>
            <a:off x="6617397" y="3124200"/>
            <a:ext cx="849923" cy="635000"/>
            <a:chOff x="609600" y="3581400"/>
            <a:chExt cx="849923" cy="635000"/>
          </a:xfrm>
        </p:grpSpPr>
        <p:pic>
          <p:nvPicPr>
            <p:cNvPr id="23" name="Picture 2" descr="C:\Users\tathadas\Downloads\folder.png"/>
            <p:cNvPicPr>
              <a:picLocks noChangeAspect="1" noChangeArrowheads="1"/>
            </p:cNvPicPr>
            <p:nvPr/>
          </p:nvPicPr>
          <p:blipFill>
            <a:blip r:embed="rId4" cstate="print"/>
            <a:srcRect l="12366" t="22478" r="33706" b="14606"/>
            <a:stretch>
              <a:fillRect/>
            </a:stretch>
          </p:blipFill>
          <p:spPr bwMode="auto">
            <a:xfrm>
              <a:off x="609600" y="3657600"/>
              <a:ext cx="468923" cy="406400"/>
            </a:xfrm>
            <a:prstGeom prst="rect">
              <a:avLst/>
            </a:prstGeom>
            <a:noFill/>
          </p:spPr>
        </p:pic>
        <p:pic>
          <p:nvPicPr>
            <p:cNvPr id="24" name="Picture 2" descr="C:\Users\tathadas\Downloads\folder.png"/>
            <p:cNvPicPr>
              <a:picLocks noChangeAspect="1" noChangeArrowheads="1"/>
            </p:cNvPicPr>
            <p:nvPr/>
          </p:nvPicPr>
          <p:blipFill>
            <a:blip r:embed="rId4" cstate="print"/>
            <a:srcRect l="12366" t="22478" r="33706" b="14606"/>
            <a:stretch>
              <a:fillRect/>
            </a:stretch>
          </p:blipFill>
          <p:spPr bwMode="auto">
            <a:xfrm>
              <a:off x="990600" y="3581400"/>
              <a:ext cx="468923" cy="406400"/>
            </a:xfrm>
            <a:prstGeom prst="rect">
              <a:avLst/>
            </a:prstGeom>
            <a:noFill/>
          </p:spPr>
        </p:pic>
        <p:pic>
          <p:nvPicPr>
            <p:cNvPr id="25" name="Picture 2" descr="C:\Users\tathadas\Downloads\folder.png"/>
            <p:cNvPicPr>
              <a:picLocks noChangeAspect="1" noChangeArrowheads="1"/>
            </p:cNvPicPr>
            <p:nvPr/>
          </p:nvPicPr>
          <p:blipFill>
            <a:blip r:embed="rId4" cstate="print"/>
            <a:srcRect l="12366" t="22478" r="33706" b="14606"/>
            <a:stretch>
              <a:fillRect/>
            </a:stretch>
          </p:blipFill>
          <p:spPr bwMode="auto">
            <a:xfrm>
              <a:off x="838200" y="3810000"/>
              <a:ext cx="468923" cy="406400"/>
            </a:xfrm>
            <a:prstGeom prst="rect">
              <a:avLst/>
            </a:prstGeom>
            <a:noFill/>
          </p:spPr>
        </p:pic>
      </p:grpSp>
      <p:sp>
        <p:nvSpPr>
          <p:cNvPr id="26" name="Right Arrow 25"/>
          <p:cNvSpPr/>
          <p:nvPr/>
        </p:nvSpPr>
        <p:spPr>
          <a:xfrm>
            <a:off x="2971800" y="1600200"/>
            <a:ext cx="3200400" cy="762000"/>
          </a:xfrm>
          <a:prstGeom prst="rightArrow">
            <a:avLst/>
          </a:prstGeom>
          <a:solidFill>
            <a:srgbClr val="B4DE86"/>
          </a:solidFill>
          <a:ln w="9525" cap="flat" cmpd="sng" algn="ctr">
            <a:noFill/>
            <a:prstDash val="solid"/>
          </a:ln>
          <a:effectLst/>
        </p:spPr>
        <p:txBody>
          <a:bodyPr wrap="none" lIns="0" tIns="0" rIns="0" bIns="0" anchor="ctr"/>
          <a:lstStyle/>
          <a:p>
            <a:pPr algn="ctr">
              <a:defRPr/>
            </a:pPr>
            <a:endParaRPr lang="en-US" sz="2400" dirty="0" smtClean="0">
              <a:solidFill>
                <a:schemeClr val="tx1"/>
              </a:solidFill>
              <a:latin typeface="Times" pitchFamily="-65" charset="0"/>
              <a:ea typeface="ＭＳ Ｐゴシック" pitchFamily="-65" charset="-128"/>
            </a:endParaRPr>
          </a:p>
        </p:txBody>
      </p:sp>
      <p:grpSp>
        <p:nvGrpSpPr>
          <p:cNvPr id="27" name="Group 115"/>
          <p:cNvGrpSpPr/>
          <p:nvPr/>
        </p:nvGrpSpPr>
        <p:grpSpPr>
          <a:xfrm>
            <a:off x="3810000" y="1371600"/>
            <a:ext cx="1524000" cy="1269087"/>
            <a:chOff x="3810000" y="1371600"/>
            <a:chExt cx="1524000" cy="1269087"/>
          </a:xfrm>
        </p:grpSpPr>
        <p:pic>
          <p:nvPicPr>
            <p:cNvPr id="28" name="Picture 27" descr="acspike_male_user_icon.png"/>
            <p:cNvPicPr>
              <a:picLocks noChangeAspect="1"/>
            </p:cNvPicPr>
            <p:nvPr/>
          </p:nvPicPr>
          <p:blipFill>
            <a:blip r:embed="rId5" cstate="print"/>
            <a:stretch>
              <a:fillRect/>
            </a:stretch>
          </p:blipFill>
          <p:spPr>
            <a:xfrm>
              <a:off x="4114800" y="1371600"/>
              <a:ext cx="867508" cy="897080"/>
            </a:xfrm>
            <a:prstGeom prst="rect">
              <a:avLst/>
            </a:prstGeom>
            <a:effectLst/>
          </p:spPr>
        </p:pic>
        <p:sp>
          <p:nvSpPr>
            <p:cNvPr id="29" name="TextBox 28"/>
            <p:cNvSpPr txBox="1"/>
            <p:nvPr/>
          </p:nvSpPr>
          <p:spPr>
            <a:xfrm>
              <a:off x="3810000" y="2209800"/>
              <a:ext cx="1524000" cy="430887"/>
            </a:xfrm>
            <a:prstGeom prst="rect">
              <a:avLst/>
            </a:prstGeom>
            <a:noFill/>
          </p:spPr>
          <p:txBody>
            <a:bodyPr wrap="square" rtlCol="0">
              <a:spAutoFit/>
            </a:bodyPr>
            <a:lstStyle/>
            <a:p>
              <a:pPr algn="ctr"/>
              <a:r>
                <a:rPr lang="en-US" sz="2200" b="1" dirty="0" smtClean="0">
                  <a:latin typeface="Calibri" pitchFamily="34" charset="0"/>
                  <a:cs typeface="Arial" pitchFamily="34" charset="0"/>
                </a:rPr>
                <a:t>Bob</a:t>
              </a:r>
              <a:endParaRPr lang="en-US" sz="2200" b="1" dirty="0">
                <a:latin typeface="Calibri" pitchFamily="34" charset="0"/>
                <a:cs typeface="Arial" pitchFamily="34" charset="0"/>
              </a:endParaRPr>
            </a:p>
          </p:txBody>
        </p:sp>
      </p:grpSp>
      <p:cxnSp>
        <p:nvCxnSpPr>
          <p:cNvPr id="33" name="Shape 32"/>
          <p:cNvCxnSpPr>
            <a:stCxn id="29" idx="2"/>
            <a:endCxn id="20" idx="3"/>
          </p:cNvCxnSpPr>
          <p:nvPr/>
        </p:nvCxnSpPr>
        <p:spPr>
          <a:xfrm rot="5400000">
            <a:off x="3162105" y="1993704"/>
            <a:ext cx="762913" cy="2056879"/>
          </a:xfrm>
          <a:prstGeom prst="curvedConnector2">
            <a:avLst/>
          </a:prstGeom>
          <a:ln w="5715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35" name="Curved Connector 34"/>
          <p:cNvCxnSpPr>
            <a:stCxn id="29" idx="2"/>
            <a:endCxn id="23" idx="1"/>
          </p:cNvCxnSpPr>
          <p:nvPr/>
        </p:nvCxnSpPr>
        <p:spPr>
          <a:xfrm rot="16200000" flipH="1">
            <a:off x="5213242" y="1999444"/>
            <a:ext cx="762913" cy="2045397"/>
          </a:xfrm>
          <a:prstGeom prst="curvedConnector2">
            <a:avLst/>
          </a:prstGeom>
          <a:ln w="57150">
            <a:solidFill>
              <a:srgbClr val="0070C0"/>
            </a:solidFill>
            <a:tailEnd type="arrow"/>
          </a:ln>
        </p:spPr>
        <p:style>
          <a:lnRef idx="1">
            <a:schemeClr val="accent1"/>
          </a:lnRef>
          <a:fillRef idx="0">
            <a:schemeClr val="accent1"/>
          </a:fillRef>
          <a:effectRef idx="0">
            <a:schemeClr val="accent1"/>
          </a:effectRef>
          <a:fontRef idx="minor">
            <a:schemeClr val="tx1"/>
          </a:fontRef>
        </p:style>
      </p:cxnSp>
      <p:grpSp>
        <p:nvGrpSpPr>
          <p:cNvPr id="37" name="Group 51"/>
          <p:cNvGrpSpPr>
            <a:grpSpLocks/>
          </p:cNvGrpSpPr>
          <p:nvPr/>
        </p:nvGrpSpPr>
        <p:grpSpPr bwMode="auto">
          <a:xfrm>
            <a:off x="3352800" y="2971800"/>
            <a:ext cx="533400" cy="719631"/>
            <a:chOff x="6799012" y="1313377"/>
            <a:chExt cx="594287" cy="801292"/>
          </a:xfrm>
        </p:grpSpPr>
        <p:sp>
          <p:nvSpPr>
            <p:cNvPr id="38" name="Freeform 37"/>
            <p:cNvSpPr/>
            <p:nvPr/>
          </p:nvSpPr>
          <p:spPr bwMode="auto">
            <a:xfrm rot="394762">
              <a:off x="6799012" y="1313377"/>
              <a:ext cx="571223" cy="801292"/>
            </a:xfrm>
            <a:custGeom>
              <a:avLst/>
              <a:gdLst>
                <a:gd name="connsiteX0" fmla="*/ 656823 w 656823"/>
                <a:gd name="connsiteY0" fmla="*/ 0 h 824248"/>
                <a:gd name="connsiteX1" fmla="*/ 0 w 656823"/>
                <a:gd name="connsiteY1" fmla="*/ 824248 h 824248"/>
                <a:gd name="connsiteX0" fmla="*/ 656823 w 656823"/>
                <a:gd name="connsiteY0" fmla="*/ 0 h 824248"/>
                <a:gd name="connsiteX1" fmla="*/ 182451 w 656823"/>
                <a:gd name="connsiteY1" fmla="*/ 399245 h 824248"/>
                <a:gd name="connsiteX2" fmla="*/ 0 w 656823"/>
                <a:gd name="connsiteY2" fmla="*/ 824248 h 824248"/>
                <a:gd name="connsiteX0" fmla="*/ 656823 w 656823"/>
                <a:gd name="connsiteY0" fmla="*/ 0 h 824248"/>
                <a:gd name="connsiteX1" fmla="*/ 182451 w 656823"/>
                <a:gd name="connsiteY1" fmla="*/ 399245 h 824248"/>
                <a:gd name="connsiteX2" fmla="*/ 0 w 656823"/>
                <a:gd name="connsiteY2" fmla="*/ 824248 h 824248"/>
                <a:gd name="connsiteX0" fmla="*/ 656823 w 656823"/>
                <a:gd name="connsiteY0" fmla="*/ 0 h 824248"/>
                <a:gd name="connsiteX1" fmla="*/ 182451 w 656823"/>
                <a:gd name="connsiteY1" fmla="*/ 399245 h 824248"/>
                <a:gd name="connsiteX2" fmla="*/ 0 w 656823"/>
                <a:gd name="connsiteY2" fmla="*/ 824248 h 824248"/>
                <a:gd name="connsiteX0" fmla="*/ 656823 w 656823"/>
                <a:gd name="connsiteY0" fmla="*/ 0 h 824248"/>
                <a:gd name="connsiteX1" fmla="*/ 386366 w 656823"/>
                <a:gd name="connsiteY1" fmla="*/ 231820 h 824248"/>
                <a:gd name="connsiteX2" fmla="*/ 182451 w 656823"/>
                <a:gd name="connsiteY2" fmla="*/ 399245 h 824248"/>
                <a:gd name="connsiteX3" fmla="*/ 0 w 656823"/>
                <a:gd name="connsiteY3" fmla="*/ 824248 h 824248"/>
                <a:gd name="connsiteX0" fmla="*/ 656823 w 656823"/>
                <a:gd name="connsiteY0" fmla="*/ 0 h 824248"/>
                <a:gd name="connsiteX1" fmla="*/ 386366 w 656823"/>
                <a:gd name="connsiteY1" fmla="*/ 231820 h 824248"/>
                <a:gd name="connsiteX2" fmla="*/ 182451 w 656823"/>
                <a:gd name="connsiteY2" fmla="*/ 399245 h 824248"/>
                <a:gd name="connsiteX3" fmla="*/ 0 w 656823"/>
                <a:gd name="connsiteY3" fmla="*/ 824248 h 824248"/>
                <a:gd name="connsiteX0" fmla="*/ 656823 w 656823"/>
                <a:gd name="connsiteY0" fmla="*/ 0 h 824248"/>
                <a:gd name="connsiteX1" fmla="*/ 386366 w 656823"/>
                <a:gd name="connsiteY1" fmla="*/ 231820 h 824248"/>
                <a:gd name="connsiteX2" fmla="*/ 182451 w 656823"/>
                <a:gd name="connsiteY2" fmla="*/ 475445 h 824248"/>
                <a:gd name="connsiteX3" fmla="*/ 0 w 656823"/>
                <a:gd name="connsiteY3" fmla="*/ 824248 h 824248"/>
                <a:gd name="connsiteX0" fmla="*/ 656823 w 656823"/>
                <a:gd name="connsiteY0" fmla="*/ 0 h 824248"/>
                <a:gd name="connsiteX1" fmla="*/ 386366 w 656823"/>
                <a:gd name="connsiteY1" fmla="*/ 231820 h 824248"/>
                <a:gd name="connsiteX2" fmla="*/ 182451 w 656823"/>
                <a:gd name="connsiteY2" fmla="*/ 475445 h 824248"/>
                <a:gd name="connsiteX3" fmla="*/ 0 w 656823"/>
                <a:gd name="connsiteY3" fmla="*/ 824248 h 824248"/>
                <a:gd name="connsiteX0" fmla="*/ 656823 w 656823"/>
                <a:gd name="connsiteY0" fmla="*/ 0 h 824248"/>
                <a:gd name="connsiteX1" fmla="*/ 386366 w 656823"/>
                <a:gd name="connsiteY1" fmla="*/ 231820 h 824248"/>
                <a:gd name="connsiteX2" fmla="*/ 182451 w 656823"/>
                <a:gd name="connsiteY2" fmla="*/ 323045 h 824248"/>
                <a:gd name="connsiteX3" fmla="*/ 0 w 656823"/>
                <a:gd name="connsiteY3" fmla="*/ 824248 h 824248"/>
                <a:gd name="connsiteX0" fmla="*/ 656823 w 656823"/>
                <a:gd name="connsiteY0" fmla="*/ 0 h 824248"/>
                <a:gd name="connsiteX1" fmla="*/ 355886 w 656823"/>
                <a:gd name="connsiteY1" fmla="*/ 163240 h 824248"/>
                <a:gd name="connsiteX2" fmla="*/ 182451 w 656823"/>
                <a:gd name="connsiteY2" fmla="*/ 323045 h 824248"/>
                <a:gd name="connsiteX3" fmla="*/ 0 w 656823"/>
                <a:gd name="connsiteY3" fmla="*/ 824248 h 824248"/>
                <a:gd name="connsiteX0" fmla="*/ 656823 w 656823"/>
                <a:gd name="connsiteY0" fmla="*/ 0 h 824248"/>
                <a:gd name="connsiteX1" fmla="*/ 355886 w 656823"/>
                <a:gd name="connsiteY1" fmla="*/ 163240 h 824248"/>
                <a:gd name="connsiteX2" fmla="*/ 197691 w 656823"/>
                <a:gd name="connsiteY2" fmla="*/ 429725 h 824248"/>
                <a:gd name="connsiteX3" fmla="*/ 0 w 656823"/>
                <a:gd name="connsiteY3" fmla="*/ 824248 h 824248"/>
                <a:gd name="connsiteX0" fmla="*/ 656823 w 656823"/>
                <a:gd name="connsiteY0" fmla="*/ 0 h 824248"/>
                <a:gd name="connsiteX1" fmla="*/ 355886 w 656823"/>
                <a:gd name="connsiteY1" fmla="*/ 163240 h 824248"/>
                <a:gd name="connsiteX2" fmla="*/ 167211 w 656823"/>
                <a:gd name="connsiteY2" fmla="*/ 437345 h 824248"/>
                <a:gd name="connsiteX3" fmla="*/ 0 w 656823"/>
                <a:gd name="connsiteY3" fmla="*/ 824248 h 824248"/>
                <a:gd name="connsiteX0" fmla="*/ 656823 w 656823"/>
                <a:gd name="connsiteY0" fmla="*/ 0 h 824248"/>
                <a:gd name="connsiteX1" fmla="*/ 371126 w 656823"/>
                <a:gd name="connsiteY1" fmla="*/ 170860 h 824248"/>
                <a:gd name="connsiteX2" fmla="*/ 167211 w 656823"/>
                <a:gd name="connsiteY2" fmla="*/ 437345 h 824248"/>
                <a:gd name="connsiteX3" fmla="*/ 0 w 656823"/>
                <a:gd name="connsiteY3" fmla="*/ 824248 h 824248"/>
                <a:gd name="connsiteX0" fmla="*/ 656823 w 656823"/>
                <a:gd name="connsiteY0" fmla="*/ 0 h 824248"/>
                <a:gd name="connsiteX1" fmla="*/ 371126 w 656823"/>
                <a:gd name="connsiteY1" fmla="*/ 170860 h 824248"/>
                <a:gd name="connsiteX2" fmla="*/ 167211 w 656823"/>
                <a:gd name="connsiteY2" fmla="*/ 437345 h 824248"/>
                <a:gd name="connsiteX3" fmla="*/ 0 w 656823"/>
                <a:gd name="connsiteY3" fmla="*/ 824248 h 824248"/>
                <a:gd name="connsiteX0" fmla="*/ 656823 w 656823"/>
                <a:gd name="connsiteY0" fmla="*/ 0 h 824248"/>
                <a:gd name="connsiteX1" fmla="*/ 371126 w 656823"/>
                <a:gd name="connsiteY1" fmla="*/ 170860 h 824248"/>
                <a:gd name="connsiteX2" fmla="*/ 167211 w 656823"/>
                <a:gd name="connsiteY2" fmla="*/ 437345 h 824248"/>
                <a:gd name="connsiteX3" fmla="*/ 0 w 656823"/>
                <a:gd name="connsiteY3" fmla="*/ 824248 h 824248"/>
                <a:gd name="connsiteX0" fmla="*/ 656823 w 656823"/>
                <a:gd name="connsiteY0" fmla="*/ 0 h 824248"/>
                <a:gd name="connsiteX1" fmla="*/ 371126 w 656823"/>
                <a:gd name="connsiteY1" fmla="*/ 170860 h 824248"/>
                <a:gd name="connsiteX2" fmla="*/ 167211 w 656823"/>
                <a:gd name="connsiteY2" fmla="*/ 437345 h 824248"/>
                <a:gd name="connsiteX3" fmla="*/ 0 w 656823"/>
                <a:gd name="connsiteY3" fmla="*/ 824248 h 824248"/>
                <a:gd name="connsiteX0" fmla="*/ 656823 w 656823"/>
                <a:gd name="connsiteY0" fmla="*/ 0 h 824248"/>
                <a:gd name="connsiteX1" fmla="*/ 371126 w 656823"/>
                <a:gd name="connsiteY1" fmla="*/ 170860 h 824248"/>
                <a:gd name="connsiteX2" fmla="*/ 167211 w 656823"/>
                <a:gd name="connsiteY2" fmla="*/ 437345 h 824248"/>
                <a:gd name="connsiteX3" fmla="*/ 0 w 656823"/>
                <a:gd name="connsiteY3" fmla="*/ 824248 h 824248"/>
                <a:gd name="connsiteX0" fmla="*/ 656823 w 656823"/>
                <a:gd name="connsiteY0" fmla="*/ 0 h 824248"/>
                <a:gd name="connsiteX1" fmla="*/ 416846 w 656823"/>
                <a:gd name="connsiteY1" fmla="*/ 216580 h 824248"/>
                <a:gd name="connsiteX2" fmla="*/ 167211 w 656823"/>
                <a:gd name="connsiteY2" fmla="*/ 437345 h 824248"/>
                <a:gd name="connsiteX3" fmla="*/ 0 w 656823"/>
                <a:gd name="connsiteY3" fmla="*/ 824248 h 824248"/>
                <a:gd name="connsiteX0" fmla="*/ 656823 w 656823"/>
                <a:gd name="connsiteY0" fmla="*/ 0 h 824248"/>
                <a:gd name="connsiteX1" fmla="*/ 416846 w 656823"/>
                <a:gd name="connsiteY1" fmla="*/ 216580 h 824248"/>
                <a:gd name="connsiteX2" fmla="*/ 182451 w 656823"/>
                <a:gd name="connsiteY2" fmla="*/ 475445 h 824248"/>
                <a:gd name="connsiteX3" fmla="*/ 0 w 656823"/>
                <a:gd name="connsiteY3" fmla="*/ 824248 h 824248"/>
                <a:gd name="connsiteX0" fmla="*/ 656823 w 656823"/>
                <a:gd name="connsiteY0" fmla="*/ 0 h 824248"/>
                <a:gd name="connsiteX1" fmla="*/ 416846 w 656823"/>
                <a:gd name="connsiteY1" fmla="*/ 216580 h 824248"/>
                <a:gd name="connsiteX2" fmla="*/ 182451 w 656823"/>
                <a:gd name="connsiteY2" fmla="*/ 475445 h 824248"/>
                <a:gd name="connsiteX3" fmla="*/ 0 w 656823"/>
                <a:gd name="connsiteY3" fmla="*/ 824248 h 824248"/>
                <a:gd name="connsiteX0" fmla="*/ 656823 w 656823"/>
                <a:gd name="connsiteY0" fmla="*/ 0 h 824248"/>
                <a:gd name="connsiteX1" fmla="*/ 416846 w 656823"/>
                <a:gd name="connsiteY1" fmla="*/ 216580 h 824248"/>
                <a:gd name="connsiteX2" fmla="*/ 182451 w 656823"/>
                <a:gd name="connsiteY2" fmla="*/ 475445 h 824248"/>
                <a:gd name="connsiteX3" fmla="*/ 0 w 656823"/>
                <a:gd name="connsiteY3" fmla="*/ 824248 h 824248"/>
                <a:gd name="connsiteX0" fmla="*/ 656823 w 656823"/>
                <a:gd name="connsiteY0" fmla="*/ 0 h 824248"/>
                <a:gd name="connsiteX1" fmla="*/ 416846 w 656823"/>
                <a:gd name="connsiteY1" fmla="*/ 216580 h 824248"/>
                <a:gd name="connsiteX2" fmla="*/ 182451 w 656823"/>
                <a:gd name="connsiteY2" fmla="*/ 475445 h 824248"/>
                <a:gd name="connsiteX3" fmla="*/ 0 w 656823"/>
                <a:gd name="connsiteY3" fmla="*/ 824248 h 824248"/>
                <a:gd name="connsiteX0" fmla="*/ 656823 w 656823"/>
                <a:gd name="connsiteY0" fmla="*/ 0 h 824248"/>
                <a:gd name="connsiteX1" fmla="*/ 393986 w 656823"/>
                <a:gd name="connsiteY1" fmla="*/ 208960 h 824248"/>
                <a:gd name="connsiteX2" fmla="*/ 182451 w 656823"/>
                <a:gd name="connsiteY2" fmla="*/ 475445 h 824248"/>
                <a:gd name="connsiteX3" fmla="*/ 0 w 656823"/>
                <a:gd name="connsiteY3" fmla="*/ 824248 h 824248"/>
              </a:gdLst>
              <a:ahLst/>
              <a:cxnLst>
                <a:cxn ang="0">
                  <a:pos x="connsiteX0" y="connsiteY0"/>
                </a:cxn>
                <a:cxn ang="0">
                  <a:pos x="connsiteX1" y="connsiteY1"/>
                </a:cxn>
                <a:cxn ang="0">
                  <a:pos x="connsiteX2" y="connsiteY2"/>
                </a:cxn>
                <a:cxn ang="0">
                  <a:pos x="connsiteX3" y="connsiteY3"/>
                </a:cxn>
              </a:cxnLst>
              <a:rect l="l" t="t" r="r" b="b"/>
              <a:pathLst>
                <a:path w="656823" h="824248">
                  <a:moveTo>
                    <a:pt x="656823" y="0"/>
                  </a:moveTo>
                  <a:cubicBezTo>
                    <a:pt x="576831" y="49333"/>
                    <a:pt x="473048" y="129719"/>
                    <a:pt x="393986" y="208960"/>
                  </a:cubicBezTo>
                  <a:cubicBezTo>
                    <a:pt x="314924" y="288201"/>
                    <a:pt x="251925" y="374167"/>
                    <a:pt x="182451" y="475445"/>
                  </a:cubicBezTo>
                  <a:cubicBezTo>
                    <a:pt x="120597" y="576723"/>
                    <a:pt x="95840" y="624733"/>
                    <a:pt x="0" y="824248"/>
                  </a:cubicBezTo>
                </a:path>
              </a:pathLst>
            </a:custGeom>
            <a:noFill/>
            <a:ln w="66675" cap="rnd" cmpd="sng" algn="ctr">
              <a:solidFill>
                <a:srgbClr val="FF0000"/>
              </a:solidFill>
              <a:prstDash val="solid"/>
              <a:round/>
              <a:headEnd type="none" w="med" len="med"/>
              <a:tailEnd type="none" w="med" len="med"/>
            </a:ln>
            <a:effectLst>
              <a:innerShdw blurRad="63500" dist="50800" dir="2700000">
                <a:prstClr val="black">
                  <a:alpha val="50000"/>
                </a:prstClr>
              </a:innerShdw>
            </a:effectLst>
          </p:spPr>
          <p:txBody>
            <a:bodyPr anchor="ctr"/>
            <a:lstStyle/>
            <a:p>
              <a:pPr algn="ctr" fontAlgn="auto">
                <a:spcBef>
                  <a:spcPts val="0"/>
                </a:spcBef>
                <a:spcAft>
                  <a:spcPts val="0"/>
                </a:spcAft>
                <a:defRPr/>
              </a:pPr>
              <a:endParaRPr lang="en-US">
                <a:latin typeface="+mn-lt"/>
              </a:endParaRPr>
            </a:p>
          </p:txBody>
        </p:sp>
        <p:sp>
          <p:nvSpPr>
            <p:cNvPr id="39" name="Freeform 38"/>
            <p:cNvSpPr/>
            <p:nvPr/>
          </p:nvSpPr>
          <p:spPr bwMode="auto">
            <a:xfrm rot="20981752" flipH="1">
              <a:off x="6848703" y="1316464"/>
              <a:ext cx="544596" cy="797151"/>
            </a:xfrm>
            <a:custGeom>
              <a:avLst/>
              <a:gdLst>
                <a:gd name="connsiteX0" fmla="*/ 656823 w 656823"/>
                <a:gd name="connsiteY0" fmla="*/ 0 h 824248"/>
                <a:gd name="connsiteX1" fmla="*/ 0 w 656823"/>
                <a:gd name="connsiteY1" fmla="*/ 824248 h 824248"/>
                <a:gd name="connsiteX0" fmla="*/ 656823 w 656823"/>
                <a:gd name="connsiteY0" fmla="*/ 0 h 824248"/>
                <a:gd name="connsiteX1" fmla="*/ 182451 w 656823"/>
                <a:gd name="connsiteY1" fmla="*/ 399245 h 824248"/>
                <a:gd name="connsiteX2" fmla="*/ 0 w 656823"/>
                <a:gd name="connsiteY2" fmla="*/ 824248 h 824248"/>
                <a:gd name="connsiteX0" fmla="*/ 656823 w 656823"/>
                <a:gd name="connsiteY0" fmla="*/ 0 h 824248"/>
                <a:gd name="connsiteX1" fmla="*/ 182451 w 656823"/>
                <a:gd name="connsiteY1" fmla="*/ 399245 h 824248"/>
                <a:gd name="connsiteX2" fmla="*/ 0 w 656823"/>
                <a:gd name="connsiteY2" fmla="*/ 824248 h 824248"/>
                <a:gd name="connsiteX0" fmla="*/ 656823 w 656823"/>
                <a:gd name="connsiteY0" fmla="*/ 0 h 824248"/>
                <a:gd name="connsiteX1" fmla="*/ 182451 w 656823"/>
                <a:gd name="connsiteY1" fmla="*/ 399245 h 824248"/>
                <a:gd name="connsiteX2" fmla="*/ 0 w 656823"/>
                <a:gd name="connsiteY2" fmla="*/ 824248 h 824248"/>
                <a:gd name="connsiteX0" fmla="*/ 656823 w 656823"/>
                <a:gd name="connsiteY0" fmla="*/ 0 h 824248"/>
                <a:gd name="connsiteX1" fmla="*/ 386366 w 656823"/>
                <a:gd name="connsiteY1" fmla="*/ 231820 h 824248"/>
                <a:gd name="connsiteX2" fmla="*/ 182451 w 656823"/>
                <a:gd name="connsiteY2" fmla="*/ 399245 h 824248"/>
                <a:gd name="connsiteX3" fmla="*/ 0 w 656823"/>
                <a:gd name="connsiteY3" fmla="*/ 824248 h 824248"/>
                <a:gd name="connsiteX0" fmla="*/ 656823 w 656823"/>
                <a:gd name="connsiteY0" fmla="*/ 0 h 824248"/>
                <a:gd name="connsiteX1" fmla="*/ 386366 w 656823"/>
                <a:gd name="connsiteY1" fmla="*/ 231820 h 824248"/>
                <a:gd name="connsiteX2" fmla="*/ 182451 w 656823"/>
                <a:gd name="connsiteY2" fmla="*/ 399245 h 824248"/>
                <a:gd name="connsiteX3" fmla="*/ 0 w 656823"/>
                <a:gd name="connsiteY3" fmla="*/ 824248 h 824248"/>
                <a:gd name="connsiteX0" fmla="*/ 656823 w 656823"/>
                <a:gd name="connsiteY0" fmla="*/ 0 h 824248"/>
                <a:gd name="connsiteX1" fmla="*/ 386366 w 656823"/>
                <a:gd name="connsiteY1" fmla="*/ 231820 h 824248"/>
                <a:gd name="connsiteX2" fmla="*/ 182451 w 656823"/>
                <a:gd name="connsiteY2" fmla="*/ 475445 h 824248"/>
                <a:gd name="connsiteX3" fmla="*/ 0 w 656823"/>
                <a:gd name="connsiteY3" fmla="*/ 824248 h 824248"/>
                <a:gd name="connsiteX0" fmla="*/ 656823 w 656823"/>
                <a:gd name="connsiteY0" fmla="*/ 0 h 824248"/>
                <a:gd name="connsiteX1" fmla="*/ 386366 w 656823"/>
                <a:gd name="connsiteY1" fmla="*/ 231820 h 824248"/>
                <a:gd name="connsiteX2" fmla="*/ 182451 w 656823"/>
                <a:gd name="connsiteY2" fmla="*/ 475445 h 824248"/>
                <a:gd name="connsiteX3" fmla="*/ 0 w 656823"/>
                <a:gd name="connsiteY3" fmla="*/ 824248 h 824248"/>
                <a:gd name="connsiteX0" fmla="*/ 656823 w 656823"/>
                <a:gd name="connsiteY0" fmla="*/ 0 h 824248"/>
                <a:gd name="connsiteX1" fmla="*/ 386366 w 656823"/>
                <a:gd name="connsiteY1" fmla="*/ 231820 h 824248"/>
                <a:gd name="connsiteX2" fmla="*/ 182451 w 656823"/>
                <a:gd name="connsiteY2" fmla="*/ 323045 h 824248"/>
                <a:gd name="connsiteX3" fmla="*/ 0 w 656823"/>
                <a:gd name="connsiteY3" fmla="*/ 824248 h 824248"/>
                <a:gd name="connsiteX0" fmla="*/ 656823 w 656823"/>
                <a:gd name="connsiteY0" fmla="*/ 0 h 824248"/>
                <a:gd name="connsiteX1" fmla="*/ 355886 w 656823"/>
                <a:gd name="connsiteY1" fmla="*/ 163240 h 824248"/>
                <a:gd name="connsiteX2" fmla="*/ 182451 w 656823"/>
                <a:gd name="connsiteY2" fmla="*/ 323045 h 824248"/>
                <a:gd name="connsiteX3" fmla="*/ 0 w 656823"/>
                <a:gd name="connsiteY3" fmla="*/ 824248 h 824248"/>
                <a:gd name="connsiteX0" fmla="*/ 656823 w 656823"/>
                <a:gd name="connsiteY0" fmla="*/ 0 h 824248"/>
                <a:gd name="connsiteX1" fmla="*/ 355886 w 656823"/>
                <a:gd name="connsiteY1" fmla="*/ 163240 h 824248"/>
                <a:gd name="connsiteX2" fmla="*/ 197691 w 656823"/>
                <a:gd name="connsiteY2" fmla="*/ 429725 h 824248"/>
                <a:gd name="connsiteX3" fmla="*/ 0 w 656823"/>
                <a:gd name="connsiteY3" fmla="*/ 824248 h 824248"/>
                <a:gd name="connsiteX0" fmla="*/ 656823 w 656823"/>
                <a:gd name="connsiteY0" fmla="*/ 0 h 824248"/>
                <a:gd name="connsiteX1" fmla="*/ 355886 w 656823"/>
                <a:gd name="connsiteY1" fmla="*/ 163240 h 824248"/>
                <a:gd name="connsiteX2" fmla="*/ 167211 w 656823"/>
                <a:gd name="connsiteY2" fmla="*/ 437345 h 824248"/>
                <a:gd name="connsiteX3" fmla="*/ 0 w 656823"/>
                <a:gd name="connsiteY3" fmla="*/ 824248 h 824248"/>
                <a:gd name="connsiteX0" fmla="*/ 656823 w 656823"/>
                <a:gd name="connsiteY0" fmla="*/ 0 h 824248"/>
                <a:gd name="connsiteX1" fmla="*/ 371126 w 656823"/>
                <a:gd name="connsiteY1" fmla="*/ 170860 h 824248"/>
                <a:gd name="connsiteX2" fmla="*/ 167211 w 656823"/>
                <a:gd name="connsiteY2" fmla="*/ 437345 h 824248"/>
                <a:gd name="connsiteX3" fmla="*/ 0 w 656823"/>
                <a:gd name="connsiteY3" fmla="*/ 824248 h 824248"/>
                <a:gd name="connsiteX0" fmla="*/ 656823 w 656823"/>
                <a:gd name="connsiteY0" fmla="*/ 0 h 824248"/>
                <a:gd name="connsiteX1" fmla="*/ 371126 w 656823"/>
                <a:gd name="connsiteY1" fmla="*/ 170860 h 824248"/>
                <a:gd name="connsiteX2" fmla="*/ 167211 w 656823"/>
                <a:gd name="connsiteY2" fmla="*/ 437345 h 824248"/>
                <a:gd name="connsiteX3" fmla="*/ 0 w 656823"/>
                <a:gd name="connsiteY3" fmla="*/ 824248 h 824248"/>
                <a:gd name="connsiteX0" fmla="*/ 656823 w 656823"/>
                <a:gd name="connsiteY0" fmla="*/ 0 h 824248"/>
                <a:gd name="connsiteX1" fmla="*/ 371126 w 656823"/>
                <a:gd name="connsiteY1" fmla="*/ 170860 h 824248"/>
                <a:gd name="connsiteX2" fmla="*/ 167211 w 656823"/>
                <a:gd name="connsiteY2" fmla="*/ 437345 h 824248"/>
                <a:gd name="connsiteX3" fmla="*/ 0 w 656823"/>
                <a:gd name="connsiteY3" fmla="*/ 824248 h 824248"/>
                <a:gd name="connsiteX0" fmla="*/ 656823 w 656823"/>
                <a:gd name="connsiteY0" fmla="*/ 0 h 824248"/>
                <a:gd name="connsiteX1" fmla="*/ 371126 w 656823"/>
                <a:gd name="connsiteY1" fmla="*/ 170860 h 824248"/>
                <a:gd name="connsiteX2" fmla="*/ 167211 w 656823"/>
                <a:gd name="connsiteY2" fmla="*/ 437345 h 824248"/>
                <a:gd name="connsiteX3" fmla="*/ 0 w 656823"/>
                <a:gd name="connsiteY3" fmla="*/ 824248 h 824248"/>
                <a:gd name="connsiteX0" fmla="*/ 656823 w 656823"/>
                <a:gd name="connsiteY0" fmla="*/ 0 h 824248"/>
                <a:gd name="connsiteX1" fmla="*/ 371126 w 656823"/>
                <a:gd name="connsiteY1" fmla="*/ 170860 h 824248"/>
                <a:gd name="connsiteX2" fmla="*/ 167211 w 656823"/>
                <a:gd name="connsiteY2" fmla="*/ 437345 h 824248"/>
                <a:gd name="connsiteX3" fmla="*/ 0 w 656823"/>
                <a:gd name="connsiteY3" fmla="*/ 824248 h 824248"/>
                <a:gd name="connsiteX0" fmla="*/ 656823 w 656823"/>
                <a:gd name="connsiteY0" fmla="*/ 0 h 824248"/>
                <a:gd name="connsiteX1" fmla="*/ 416846 w 656823"/>
                <a:gd name="connsiteY1" fmla="*/ 216580 h 824248"/>
                <a:gd name="connsiteX2" fmla="*/ 167211 w 656823"/>
                <a:gd name="connsiteY2" fmla="*/ 437345 h 824248"/>
                <a:gd name="connsiteX3" fmla="*/ 0 w 656823"/>
                <a:gd name="connsiteY3" fmla="*/ 824248 h 824248"/>
                <a:gd name="connsiteX0" fmla="*/ 656823 w 656823"/>
                <a:gd name="connsiteY0" fmla="*/ 0 h 824248"/>
                <a:gd name="connsiteX1" fmla="*/ 416846 w 656823"/>
                <a:gd name="connsiteY1" fmla="*/ 216580 h 824248"/>
                <a:gd name="connsiteX2" fmla="*/ 182451 w 656823"/>
                <a:gd name="connsiteY2" fmla="*/ 475445 h 824248"/>
                <a:gd name="connsiteX3" fmla="*/ 0 w 656823"/>
                <a:gd name="connsiteY3" fmla="*/ 824248 h 824248"/>
                <a:gd name="connsiteX0" fmla="*/ 656823 w 656823"/>
                <a:gd name="connsiteY0" fmla="*/ 0 h 824248"/>
                <a:gd name="connsiteX1" fmla="*/ 416846 w 656823"/>
                <a:gd name="connsiteY1" fmla="*/ 216580 h 824248"/>
                <a:gd name="connsiteX2" fmla="*/ 182451 w 656823"/>
                <a:gd name="connsiteY2" fmla="*/ 475445 h 824248"/>
                <a:gd name="connsiteX3" fmla="*/ 0 w 656823"/>
                <a:gd name="connsiteY3" fmla="*/ 824248 h 824248"/>
                <a:gd name="connsiteX0" fmla="*/ 656823 w 656823"/>
                <a:gd name="connsiteY0" fmla="*/ 0 h 824248"/>
                <a:gd name="connsiteX1" fmla="*/ 416846 w 656823"/>
                <a:gd name="connsiteY1" fmla="*/ 216580 h 824248"/>
                <a:gd name="connsiteX2" fmla="*/ 182451 w 656823"/>
                <a:gd name="connsiteY2" fmla="*/ 475445 h 824248"/>
                <a:gd name="connsiteX3" fmla="*/ 0 w 656823"/>
                <a:gd name="connsiteY3" fmla="*/ 824248 h 824248"/>
                <a:gd name="connsiteX0" fmla="*/ 656823 w 656823"/>
                <a:gd name="connsiteY0" fmla="*/ 0 h 824248"/>
                <a:gd name="connsiteX1" fmla="*/ 416846 w 656823"/>
                <a:gd name="connsiteY1" fmla="*/ 216580 h 824248"/>
                <a:gd name="connsiteX2" fmla="*/ 182451 w 656823"/>
                <a:gd name="connsiteY2" fmla="*/ 475445 h 824248"/>
                <a:gd name="connsiteX3" fmla="*/ 0 w 656823"/>
                <a:gd name="connsiteY3" fmla="*/ 824248 h 824248"/>
                <a:gd name="connsiteX0" fmla="*/ 656823 w 656823"/>
                <a:gd name="connsiteY0" fmla="*/ 0 h 824248"/>
                <a:gd name="connsiteX1" fmla="*/ 393986 w 656823"/>
                <a:gd name="connsiteY1" fmla="*/ 208960 h 824248"/>
                <a:gd name="connsiteX2" fmla="*/ 182451 w 656823"/>
                <a:gd name="connsiteY2" fmla="*/ 475445 h 824248"/>
                <a:gd name="connsiteX3" fmla="*/ 0 w 656823"/>
                <a:gd name="connsiteY3" fmla="*/ 824248 h 824248"/>
              </a:gdLst>
              <a:ahLst/>
              <a:cxnLst>
                <a:cxn ang="0">
                  <a:pos x="connsiteX0" y="connsiteY0"/>
                </a:cxn>
                <a:cxn ang="0">
                  <a:pos x="connsiteX1" y="connsiteY1"/>
                </a:cxn>
                <a:cxn ang="0">
                  <a:pos x="connsiteX2" y="connsiteY2"/>
                </a:cxn>
                <a:cxn ang="0">
                  <a:pos x="connsiteX3" y="connsiteY3"/>
                </a:cxn>
              </a:cxnLst>
              <a:rect l="l" t="t" r="r" b="b"/>
              <a:pathLst>
                <a:path w="656823" h="824248">
                  <a:moveTo>
                    <a:pt x="656823" y="0"/>
                  </a:moveTo>
                  <a:cubicBezTo>
                    <a:pt x="576831" y="49333"/>
                    <a:pt x="473048" y="129719"/>
                    <a:pt x="393986" y="208960"/>
                  </a:cubicBezTo>
                  <a:cubicBezTo>
                    <a:pt x="314924" y="288201"/>
                    <a:pt x="251925" y="374167"/>
                    <a:pt x="182451" y="475445"/>
                  </a:cubicBezTo>
                  <a:cubicBezTo>
                    <a:pt x="120597" y="576723"/>
                    <a:pt x="95840" y="624733"/>
                    <a:pt x="0" y="824248"/>
                  </a:cubicBezTo>
                </a:path>
              </a:pathLst>
            </a:custGeom>
            <a:noFill/>
            <a:ln w="66675" cap="rnd" cmpd="sng" algn="ctr">
              <a:solidFill>
                <a:srgbClr val="FF0000"/>
              </a:solidFill>
              <a:prstDash val="solid"/>
              <a:round/>
              <a:headEnd type="none" w="med" len="med"/>
              <a:tailEnd type="none" w="med" len="med"/>
            </a:ln>
            <a:effectLst>
              <a:innerShdw blurRad="63500" dist="50800" dir="2700000">
                <a:prstClr val="black">
                  <a:alpha val="50000"/>
                </a:prstClr>
              </a:innerShdw>
            </a:effectLst>
          </p:spPr>
          <p:txBody>
            <a:bodyPr anchor="ctr"/>
            <a:lstStyle/>
            <a:p>
              <a:pPr algn="ctr" fontAlgn="auto">
                <a:spcBef>
                  <a:spcPts val="0"/>
                </a:spcBef>
                <a:spcAft>
                  <a:spcPts val="0"/>
                </a:spcAft>
                <a:defRPr/>
              </a:pPr>
              <a:endParaRPr lang="en-US">
                <a:latin typeface="+mn-lt"/>
              </a:endParaRPr>
            </a:p>
          </p:txBody>
        </p:sp>
      </p:grpSp>
      <p:sp>
        <p:nvSpPr>
          <p:cNvPr id="40" name="Freeform 39"/>
          <p:cNvSpPr/>
          <p:nvPr/>
        </p:nvSpPr>
        <p:spPr bwMode="auto">
          <a:xfrm>
            <a:off x="5029200" y="3048000"/>
            <a:ext cx="853440" cy="533400"/>
          </a:xfrm>
          <a:custGeom>
            <a:avLst/>
            <a:gdLst>
              <a:gd name="connsiteX0" fmla="*/ 0 w 906780"/>
              <a:gd name="connsiteY0" fmla="*/ 320040 h 670560"/>
              <a:gd name="connsiteX1" fmla="*/ 243840 w 906780"/>
              <a:gd name="connsiteY1" fmla="*/ 617220 h 670560"/>
              <a:gd name="connsiteX2" fmla="*/ 906780 w 906780"/>
              <a:gd name="connsiteY2" fmla="*/ 0 h 670560"/>
              <a:gd name="connsiteX3" fmla="*/ 906780 w 906780"/>
              <a:gd name="connsiteY3" fmla="*/ 0 h 670560"/>
              <a:gd name="connsiteX0" fmla="*/ 0 w 906780"/>
              <a:gd name="connsiteY0" fmla="*/ 320040 h 670560"/>
              <a:gd name="connsiteX1" fmla="*/ 243840 w 906780"/>
              <a:gd name="connsiteY1" fmla="*/ 617220 h 670560"/>
              <a:gd name="connsiteX2" fmla="*/ 906780 w 906780"/>
              <a:gd name="connsiteY2" fmla="*/ 0 h 670560"/>
              <a:gd name="connsiteX3" fmla="*/ 906780 w 906780"/>
              <a:gd name="connsiteY3" fmla="*/ 0 h 670560"/>
              <a:gd name="connsiteX0" fmla="*/ 0 w 906780"/>
              <a:gd name="connsiteY0" fmla="*/ 320040 h 670560"/>
              <a:gd name="connsiteX1" fmla="*/ 243840 w 906780"/>
              <a:gd name="connsiteY1" fmla="*/ 617220 h 670560"/>
              <a:gd name="connsiteX2" fmla="*/ 906780 w 906780"/>
              <a:gd name="connsiteY2" fmla="*/ 0 h 670560"/>
              <a:gd name="connsiteX3" fmla="*/ 906780 w 906780"/>
              <a:gd name="connsiteY3" fmla="*/ 0 h 670560"/>
              <a:gd name="connsiteX0" fmla="*/ 0 w 906780"/>
              <a:gd name="connsiteY0" fmla="*/ 320040 h 670560"/>
              <a:gd name="connsiteX1" fmla="*/ 243840 w 906780"/>
              <a:gd name="connsiteY1" fmla="*/ 617220 h 670560"/>
              <a:gd name="connsiteX2" fmla="*/ 906780 w 906780"/>
              <a:gd name="connsiteY2" fmla="*/ 0 h 670560"/>
              <a:gd name="connsiteX3" fmla="*/ 906780 w 906780"/>
              <a:gd name="connsiteY3" fmla="*/ 0 h 670560"/>
              <a:gd name="connsiteX0" fmla="*/ 0 w 906780"/>
              <a:gd name="connsiteY0" fmla="*/ 320040 h 670560"/>
              <a:gd name="connsiteX1" fmla="*/ 243840 w 906780"/>
              <a:gd name="connsiteY1" fmla="*/ 617220 h 670560"/>
              <a:gd name="connsiteX2" fmla="*/ 906780 w 906780"/>
              <a:gd name="connsiteY2" fmla="*/ 0 h 670560"/>
              <a:gd name="connsiteX3" fmla="*/ 906780 w 906780"/>
              <a:gd name="connsiteY3" fmla="*/ 0 h 670560"/>
              <a:gd name="connsiteX0" fmla="*/ 0 w 906780"/>
              <a:gd name="connsiteY0" fmla="*/ 320040 h 670560"/>
              <a:gd name="connsiteX1" fmla="*/ 243840 w 906780"/>
              <a:gd name="connsiteY1" fmla="*/ 617220 h 670560"/>
              <a:gd name="connsiteX2" fmla="*/ 906780 w 906780"/>
              <a:gd name="connsiteY2" fmla="*/ 0 h 670560"/>
              <a:gd name="connsiteX3" fmla="*/ 906780 w 906780"/>
              <a:gd name="connsiteY3" fmla="*/ 0 h 670560"/>
              <a:gd name="connsiteX0" fmla="*/ 0 w 906780"/>
              <a:gd name="connsiteY0" fmla="*/ 320040 h 617220"/>
              <a:gd name="connsiteX1" fmla="*/ 243840 w 906780"/>
              <a:gd name="connsiteY1" fmla="*/ 617220 h 617220"/>
              <a:gd name="connsiteX2" fmla="*/ 906780 w 906780"/>
              <a:gd name="connsiteY2" fmla="*/ 0 h 617220"/>
              <a:gd name="connsiteX3" fmla="*/ 906780 w 906780"/>
              <a:gd name="connsiteY3" fmla="*/ 0 h 617220"/>
              <a:gd name="connsiteX0" fmla="*/ 0 w 906780"/>
              <a:gd name="connsiteY0" fmla="*/ 320040 h 617220"/>
              <a:gd name="connsiteX1" fmla="*/ 243840 w 906780"/>
              <a:gd name="connsiteY1" fmla="*/ 617220 h 617220"/>
              <a:gd name="connsiteX2" fmla="*/ 906780 w 906780"/>
              <a:gd name="connsiteY2" fmla="*/ 0 h 617220"/>
              <a:gd name="connsiteX3" fmla="*/ 906780 w 906780"/>
              <a:gd name="connsiteY3" fmla="*/ 0 h 617220"/>
              <a:gd name="connsiteX0" fmla="*/ 0 w 823067"/>
              <a:gd name="connsiteY0" fmla="*/ 324333 h 617220"/>
              <a:gd name="connsiteX1" fmla="*/ 160127 w 823067"/>
              <a:gd name="connsiteY1" fmla="*/ 617220 h 617220"/>
              <a:gd name="connsiteX2" fmla="*/ 823067 w 823067"/>
              <a:gd name="connsiteY2" fmla="*/ 0 h 617220"/>
              <a:gd name="connsiteX3" fmla="*/ 823067 w 823067"/>
              <a:gd name="connsiteY3" fmla="*/ 0 h 617220"/>
              <a:gd name="connsiteX0" fmla="*/ 0 w 823067"/>
              <a:gd name="connsiteY0" fmla="*/ 324333 h 617220"/>
              <a:gd name="connsiteX1" fmla="*/ 160127 w 823067"/>
              <a:gd name="connsiteY1" fmla="*/ 617220 h 617220"/>
              <a:gd name="connsiteX2" fmla="*/ 823067 w 823067"/>
              <a:gd name="connsiteY2" fmla="*/ 0 h 617220"/>
              <a:gd name="connsiteX3" fmla="*/ 823067 w 823067"/>
              <a:gd name="connsiteY3" fmla="*/ 0 h 617220"/>
              <a:gd name="connsiteX0" fmla="*/ 0 w 823067"/>
              <a:gd name="connsiteY0" fmla="*/ 324333 h 617220"/>
              <a:gd name="connsiteX1" fmla="*/ 160127 w 823067"/>
              <a:gd name="connsiteY1" fmla="*/ 617220 h 617220"/>
              <a:gd name="connsiteX2" fmla="*/ 823067 w 823067"/>
              <a:gd name="connsiteY2" fmla="*/ 0 h 617220"/>
              <a:gd name="connsiteX3" fmla="*/ 823067 w 823067"/>
              <a:gd name="connsiteY3" fmla="*/ 0 h 617220"/>
              <a:gd name="connsiteX0" fmla="*/ 0 w 815554"/>
              <a:gd name="connsiteY0" fmla="*/ 405899 h 617220"/>
              <a:gd name="connsiteX1" fmla="*/ 152614 w 815554"/>
              <a:gd name="connsiteY1" fmla="*/ 617220 h 617220"/>
              <a:gd name="connsiteX2" fmla="*/ 815554 w 815554"/>
              <a:gd name="connsiteY2" fmla="*/ 0 h 617220"/>
              <a:gd name="connsiteX3" fmla="*/ 815554 w 815554"/>
              <a:gd name="connsiteY3" fmla="*/ 0 h 617220"/>
              <a:gd name="connsiteX0" fmla="*/ 362863 w 1178417"/>
              <a:gd name="connsiteY0" fmla="*/ 818023 h 1029344"/>
              <a:gd name="connsiteX1" fmla="*/ 515477 w 1178417"/>
              <a:gd name="connsiteY1" fmla="*/ 1029344 h 1029344"/>
              <a:gd name="connsiteX2" fmla="*/ 1178417 w 1178417"/>
              <a:gd name="connsiteY2" fmla="*/ 412124 h 1029344"/>
              <a:gd name="connsiteX3" fmla="*/ 0 w 1178417"/>
              <a:gd name="connsiteY3" fmla="*/ 0 h 1029344"/>
              <a:gd name="connsiteX0" fmla="*/ 0 w 815554"/>
              <a:gd name="connsiteY0" fmla="*/ 405899 h 617220"/>
              <a:gd name="connsiteX1" fmla="*/ 152614 w 815554"/>
              <a:gd name="connsiteY1" fmla="*/ 617220 h 617220"/>
              <a:gd name="connsiteX2" fmla="*/ 815554 w 815554"/>
              <a:gd name="connsiteY2" fmla="*/ 0 h 617220"/>
              <a:gd name="connsiteX0" fmla="*/ 0 w 770478"/>
              <a:gd name="connsiteY0" fmla="*/ 354384 h 565705"/>
              <a:gd name="connsiteX1" fmla="*/ 152614 w 770478"/>
              <a:gd name="connsiteY1" fmla="*/ 565705 h 565705"/>
              <a:gd name="connsiteX2" fmla="*/ 770478 w 770478"/>
              <a:gd name="connsiteY2" fmla="*/ 0 h 565705"/>
              <a:gd name="connsiteX0" fmla="*/ 0 w 621298"/>
              <a:gd name="connsiteY0" fmla="*/ 224522 h 435843"/>
              <a:gd name="connsiteX1" fmla="*/ 152614 w 621298"/>
              <a:gd name="connsiteY1" fmla="*/ 435843 h 435843"/>
              <a:gd name="connsiteX2" fmla="*/ 621298 w 621298"/>
              <a:gd name="connsiteY2" fmla="*/ 0 h 435843"/>
            </a:gdLst>
            <a:ahLst/>
            <a:cxnLst>
              <a:cxn ang="0">
                <a:pos x="connsiteX0" y="connsiteY0"/>
              </a:cxn>
              <a:cxn ang="0">
                <a:pos x="connsiteX1" y="connsiteY1"/>
              </a:cxn>
              <a:cxn ang="0">
                <a:pos x="connsiteX2" y="connsiteY2"/>
              </a:cxn>
            </a:cxnLst>
            <a:rect l="l" t="t" r="r" b="b"/>
            <a:pathLst>
              <a:path w="621298" h="435843">
                <a:moveTo>
                  <a:pt x="0" y="224522"/>
                </a:moveTo>
                <a:lnTo>
                  <a:pt x="152614" y="435843"/>
                </a:lnTo>
                <a:lnTo>
                  <a:pt x="621298" y="0"/>
                </a:lnTo>
              </a:path>
            </a:pathLst>
          </a:custGeom>
          <a:noFill/>
          <a:ln w="73025" cap="rnd" cmpd="sng" algn="ctr">
            <a:solidFill>
              <a:srgbClr val="00863D"/>
            </a:solidFill>
            <a:prstDash val="solid"/>
            <a:round/>
            <a:headEnd type="none" w="med" len="med"/>
            <a:tailEnd type="none" w="med" len="med"/>
          </a:ln>
          <a:effectLst>
            <a:innerShdw blurRad="63500" dist="50800" dir="2700000">
              <a:prstClr val="black">
                <a:alpha val="50000"/>
              </a:prstClr>
            </a:innerShdw>
          </a:effectLst>
        </p:spPr>
        <p:txBody>
          <a:bodyPr anchor="ctr"/>
          <a:lstStyle/>
          <a:p>
            <a:pPr algn="ctr" fontAlgn="auto">
              <a:spcBef>
                <a:spcPts val="0"/>
              </a:spcBef>
              <a:spcAft>
                <a:spcPts val="0"/>
              </a:spcAft>
              <a:defRPr/>
            </a:pPr>
            <a:endParaRPr lang="en-US">
              <a:latin typeface="+mn-lt"/>
            </a:endParaRPr>
          </a:p>
        </p:txBody>
      </p:sp>
      <p:sp>
        <p:nvSpPr>
          <p:cNvPr id="41" name="TextBox 40"/>
          <p:cNvSpPr txBox="1"/>
          <p:nvPr/>
        </p:nvSpPr>
        <p:spPr>
          <a:xfrm>
            <a:off x="381000" y="4572000"/>
            <a:ext cx="3581400" cy="830997"/>
          </a:xfrm>
          <a:prstGeom prst="rect">
            <a:avLst/>
          </a:prstGeom>
          <a:noFill/>
        </p:spPr>
        <p:txBody>
          <a:bodyPr wrap="square" rtlCol="0">
            <a:spAutoFit/>
          </a:bodyPr>
          <a:lstStyle/>
          <a:p>
            <a:pPr algn="ctr"/>
            <a:r>
              <a:rPr lang="en-US" sz="2400" dirty="0" smtClean="0"/>
              <a:t>Bob has access to data he should not</a:t>
            </a:r>
            <a:endParaRPr lang="en-US" sz="2400" dirty="0"/>
          </a:p>
        </p:txBody>
      </p:sp>
      <p:sp>
        <p:nvSpPr>
          <p:cNvPr id="42" name="TextBox 41"/>
          <p:cNvSpPr txBox="1"/>
          <p:nvPr/>
        </p:nvSpPr>
        <p:spPr>
          <a:xfrm>
            <a:off x="5257800" y="4579203"/>
            <a:ext cx="3581400" cy="830997"/>
          </a:xfrm>
          <a:prstGeom prst="rect">
            <a:avLst/>
          </a:prstGeom>
          <a:noFill/>
        </p:spPr>
        <p:txBody>
          <a:bodyPr wrap="square" rtlCol="0">
            <a:spAutoFit/>
          </a:bodyPr>
          <a:lstStyle/>
          <a:p>
            <a:pPr algn="ctr"/>
            <a:r>
              <a:rPr lang="en-US" sz="2400" dirty="0" smtClean="0"/>
              <a:t>Bob does not have access to data he should</a:t>
            </a:r>
            <a:endParaRPr lang="en-US" sz="2400" dirty="0"/>
          </a:p>
        </p:txBody>
      </p:sp>
      <p:sp>
        <p:nvSpPr>
          <p:cNvPr id="43" name="TextBox 42"/>
          <p:cNvSpPr txBox="1"/>
          <p:nvPr/>
        </p:nvSpPr>
        <p:spPr>
          <a:xfrm>
            <a:off x="762000" y="5446693"/>
            <a:ext cx="3048000" cy="954107"/>
          </a:xfrm>
          <a:prstGeom prst="rect">
            <a:avLst/>
          </a:prstGeom>
          <a:noFill/>
        </p:spPr>
        <p:txBody>
          <a:bodyPr wrap="square" rtlCol="0">
            <a:spAutoFit/>
          </a:bodyPr>
          <a:lstStyle/>
          <a:p>
            <a:pPr algn="ctr"/>
            <a:r>
              <a:rPr lang="en-US" sz="2800" b="1" dirty="0" smtClean="0">
                <a:solidFill>
                  <a:srgbClr val="FF0000"/>
                </a:solidFill>
              </a:rPr>
              <a:t>Security</a:t>
            </a:r>
          </a:p>
          <a:p>
            <a:pPr algn="ctr"/>
            <a:r>
              <a:rPr lang="en-US" sz="2800" b="1" dirty="0" smtClean="0">
                <a:solidFill>
                  <a:srgbClr val="FF0000"/>
                </a:solidFill>
              </a:rPr>
              <a:t>Misconfiguration</a:t>
            </a:r>
            <a:endParaRPr lang="en-US" sz="2800" b="1" dirty="0">
              <a:solidFill>
                <a:srgbClr val="FF0000"/>
              </a:solidFill>
            </a:endParaRPr>
          </a:p>
        </p:txBody>
      </p:sp>
      <p:sp>
        <p:nvSpPr>
          <p:cNvPr id="44" name="TextBox 43"/>
          <p:cNvSpPr txBox="1"/>
          <p:nvPr/>
        </p:nvSpPr>
        <p:spPr>
          <a:xfrm>
            <a:off x="5715000" y="5446693"/>
            <a:ext cx="2895600" cy="954107"/>
          </a:xfrm>
          <a:prstGeom prst="rect">
            <a:avLst/>
          </a:prstGeom>
          <a:noFill/>
        </p:spPr>
        <p:txBody>
          <a:bodyPr wrap="square" rtlCol="0">
            <a:spAutoFit/>
          </a:bodyPr>
          <a:lstStyle/>
          <a:p>
            <a:pPr algn="ctr"/>
            <a:r>
              <a:rPr lang="en-US" sz="2800" b="1" dirty="0" smtClean="0">
                <a:solidFill>
                  <a:srgbClr val="FF0000"/>
                </a:solidFill>
              </a:rPr>
              <a:t>Accessibility</a:t>
            </a:r>
          </a:p>
          <a:p>
            <a:pPr algn="ctr"/>
            <a:r>
              <a:rPr lang="en-US" sz="2800" b="1" dirty="0" smtClean="0">
                <a:solidFill>
                  <a:srgbClr val="FF0000"/>
                </a:solidFill>
              </a:rPr>
              <a:t>Misconfiguration</a:t>
            </a:r>
            <a:endParaRPr lang="en-US" sz="28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left)">
                                      <p:cBhvr>
                                        <p:cTn id="7" dur="300"/>
                                        <p:tgtEl>
                                          <p:spTgt spid="27"/>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6"/>
                                        </p:tgtEl>
                                        <p:attrNameLst>
                                          <p:attrName>style.visibility</p:attrName>
                                        </p:attrNameLst>
                                      </p:cBhvr>
                                      <p:to>
                                        <p:strVal val="visible"/>
                                      </p:to>
                                    </p:set>
                                    <p:animEffect transition="in" filter="wipe(left)">
                                      <p:cBhvr>
                                        <p:cTn id="10" dur="300"/>
                                        <p:tgtEl>
                                          <p:spTgt spid="26"/>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35" presetClass="emph" presetSubtype="0" fill="hold" nodeType="clickEffect">
                                  <p:stCondLst>
                                    <p:cond delay="0"/>
                                  </p:stCondLst>
                                  <p:childTnLst>
                                    <p:anim calcmode="discrete" valueType="str">
                                      <p:cBhvr>
                                        <p:cTn id="24" dur="500" fill="hold"/>
                                        <p:tgtEl>
                                          <p:spTgt spid="37"/>
                                        </p:tgtEl>
                                        <p:attrNameLst>
                                          <p:attrName>style.visibility</p:attrName>
                                        </p:attrNameLst>
                                      </p:cBhvr>
                                      <p:tavLst>
                                        <p:tav tm="0">
                                          <p:val>
                                            <p:strVal val="hidden"/>
                                          </p:val>
                                        </p:tav>
                                        <p:tav tm="50000">
                                          <p:val>
                                            <p:strVal val="visible"/>
                                          </p:val>
                                        </p:tav>
                                      </p:tavLst>
                                    </p:anim>
                                  </p:childTnLst>
                                </p:cTn>
                              </p:par>
                              <p:par>
                                <p:cTn id="25" presetID="35" presetClass="emph" presetSubtype="0" fill="hold" grpId="1" nodeType="withEffect">
                                  <p:stCondLst>
                                    <p:cond delay="0"/>
                                  </p:stCondLst>
                                  <p:childTnLst>
                                    <p:anim calcmode="discrete" valueType="str">
                                      <p:cBhvr>
                                        <p:cTn id="26" dur="500" fill="hold"/>
                                        <p:tgtEl>
                                          <p:spTgt spid="40"/>
                                        </p:tgtEl>
                                        <p:attrNameLst>
                                          <p:attrName>style.visibility</p:attrName>
                                        </p:attrNameLst>
                                      </p:cBhvr>
                                      <p:tavLst>
                                        <p:tav tm="0">
                                          <p:val>
                                            <p:strVal val="hidden"/>
                                          </p:val>
                                        </p:tav>
                                        <p:tav tm="50000">
                                          <p:val>
                                            <p:strVal val="visible"/>
                                          </p:val>
                                        </p:tav>
                                      </p:tavLst>
                                    </p:anim>
                                  </p:childTnLst>
                                </p:cTn>
                              </p:par>
                            </p:childTnLst>
                          </p:cTn>
                        </p:par>
                        <p:par>
                          <p:cTn id="27" fill="hold">
                            <p:stCondLst>
                              <p:cond delay="500"/>
                            </p:stCondLst>
                            <p:childTnLst>
                              <p:par>
                                <p:cTn id="28" presetID="35" presetClass="emph" presetSubtype="0" fill="hold" nodeType="afterEffect">
                                  <p:stCondLst>
                                    <p:cond delay="0"/>
                                  </p:stCondLst>
                                  <p:childTnLst>
                                    <p:anim calcmode="discrete" valueType="str">
                                      <p:cBhvr>
                                        <p:cTn id="29" dur="500" fill="hold"/>
                                        <p:tgtEl>
                                          <p:spTgt spid="37"/>
                                        </p:tgtEl>
                                        <p:attrNameLst>
                                          <p:attrName>style.visibility</p:attrName>
                                        </p:attrNameLst>
                                      </p:cBhvr>
                                      <p:tavLst>
                                        <p:tav tm="0">
                                          <p:val>
                                            <p:strVal val="hidden"/>
                                          </p:val>
                                        </p:tav>
                                        <p:tav tm="50000">
                                          <p:val>
                                            <p:strVal val="visible"/>
                                          </p:val>
                                        </p:tav>
                                      </p:tavLst>
                                    </p:anim>
                                  </p:childTnLst>
                                </p:cTn>
                              </p:par>
                              <p:par>
                                <p:cTn id="30" presetID="35" presetClass="emph" presetSubtype="0" fill="hold" grpId="2" nodeType="withEffect">
                                  <p:stCondLst>
                                    <p:cond delay="0"/>
                                  </p:stCondLst>
                                  <p:childTnLst>
                                    <p:anim calcmode="discrete" valueType="str">
                                      <p:cBhvr>
                                        <p:cTn id="31" dur="500" fill="hold"/>
                                        <p:tgtEl>
                                          <p:spTgt spid="40"/>
                                        </p:tgtEl>
                                        <p:attrNameLst>
                                          <p:attrName>style.visibility</p:attrName>
                                        </p:attrNameLst>
                                      </p:cBhvr>
                                      <p:tavLst>
                                        <p:tav tm="0">
                                          <p:val>
                                            <p:strVal val="hidden"/>
                                          </p:val>
                                        </p:tav>
                                        <p:tav tm="50000">
                                          <p:val>
                                            <p:strVal val="visible"/>
                                          </p:val>
                                        </p:tav>
                                      </p:tavLst>
                                    </p:anim>
                                  </p:childTnLst>
                                </p:cTn>
                              </p:par>
                            </p:childTnLst>
                          </p:cTn>
                        </p:par>
                        <p:par>
                          <p:cTn id="32" fill="hold">
                            <p:stCondLst>
                              <p:cond delay="1000"/>
                            </p:stCondLst>
                            <p:childTnLst>
                              <p:par>
                                <p:cTn id="33" presetID="1" presetClass="entr" presetSubtype="0" fill="hold" grpId="0" nodeType="afterEffect">
                                  <p:stCondLst>
                                    <p:cond delay="0"/>
                                  </p:stCondLst>
                                  <p:childTnLst>
                                    <p:set>
                                      <p:cBhvr>
                                        <p:cTn id="34" dur="1" fill="hold">
                                          <p:stCondLst>
                                            <p:cond delay="0"/>
                                          </p:stCondLst>
                                        </p:cTn>
                                        <p:tgtEl>
                                          <p:spTgt spid="41"/>
                                        </p:tgtEl>
                                        <p:attrNameLst>
                                          <p:attrName>style.visibility</p:attrName>
                                        </p:attrNameLst>
                                      </p:cBhvr>
                                      <p:to>
                                        <p:strVal val="visible"/>
                                      </p:to>
                                    </p:set>
                                  </p:childTnLst>
                                </p:cTn>
                              </p:par>
                            </p:childTnLst>
                          </p:cTn>
                        </p:par>
                        <p:par>
                          <p:cTn id="35" fill="hold">
                            <p:stCondLst>
                              <p:cond delay="1000"/>
                            </p:stCondLst>
                            <p:childTnLst>
                              <p:par>
                                <p:cTn id="36" presetID="1" presetClass="entr" presetSubtype="0" fill="hold" grpId="0" nodeType="afterEffect">
                                  <p:stCondLst>
                                    <p:cond delay="0"/>
                                  </p:stCondLst>
                                  <p:childTnLst>
                                    <p:set>
                                      <p:cBhvr>
                                        <p:cTn id="37" dur="1" fill="hold">
                                          <p:stCondLst>
                                            <p:cond delay="0"/>
                                          </p:stCondLst>
                                        </p:cTn>
                                        <p:tgtEl>
                                          <p:spTgt spid="43"/>
                                        </p:tgtEl>
                                        <p:attrNameLst>
                                          <p:attrName>style.visibility</p:attrName>
                                        </p:attrNameLst>
                                      </p:cBhvr>
                                      <p:to>
                                        <p:strVal val="visible"/>
                                      </p:to>
                                    </p:set>
                                  </p:childTnLst>
                                </p:cTn>
                              </p:par>
                            </p:childTnLst>
                          </p:cTn>
                        </p:par>
                        <p:par>
                          <p:cTn id="38" fill="hold">
                            <p:stCondLst>
                              <p:cond delay="1000"/>
                            </p:stCondLst>
                            <p:childTnLst>
                              <p:par>
                                <p:cTn id="39" presetID="1" presetClass="entr" presetSubtype="0" fill="hold" grpId="0" nodeType="afterEffect">
                                  <p:stCondLst>
                                    <p:cond delay="0"/>
                                  </p:stCondLst>
                                  <p:childTnLst>
                                    <p:set>
                                      <p:cBhvr>
                                        <p:cTn id="40" dur="1" fill="hold">
                                          <p:stCondLst>
                                            <p:cond delay="0"/>
                                          </p:stCondLst>
                                        </p:cTn>
                                        <p:tgtEl>
                                          <p:spTgt spid="42"/>
                                        </p:tgtEl>
                                        <p:attrNameLst>
                                          <p:attrName>style.visibility</p:attrName>
                                        </p:attrNameLst>
                                      </p:cBhvr>
                                      <p:to>
                                        <p:strVal val="visible"/>
                                      </p:to>
                                    </p:set>
                                  </p:childTnLst>
                                </p:cTn>
                              </p:par>
                            </p:childTnLst>
                          </p:cTn>
                        </p:par>
                        <p:par>
                          <p:cTn id="41" fill="hold">
                            <p:stCondLst>
                              <p:cond delay="1000"/>
                            </p:stCondLst>
                            <p:childTnLst>
                              <p:par>
                                <p:cTn id="42" presetID="1" presetClass="entr" presetSubtype="0" fill="hold" nodeType="afterEffect">
                                  <p:stCondLst>
                                    <p:cond delay="0"/>
                                  </p:stCondLst>
                                  <p:childTnLst>
                                    <p:set>
                                      <p:cBhvr>
                                        <p:cTn id="43"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40" grpId="1" animBg="1"/>
      <p:bldP spid="40" grpId="2" animBg="1"/>
      <p:bldP spid="41" grpId="0"/>
      <p:bldP spid="42" grpId="0"/>
      <p:bldP spid="4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1905000" y="4876800"/>
            <a:ext cx="6934200" cy="1600200"/>
          </a:xfrm>
          <a:prstGeom prst="rect">
            <a:avLst/>
          </a:prstGeom>
          <a:solidFill>
            <a:schemeClr val="bg1"/>
          </a:solidFill>
        </p:spPr>
        <p:txBody>
          <a:bodyPr wrap="square" rtlCol="0">
            <a:noAutofit/>
          </a:bodyPr>
          <a:lstStyle/>
          <a:p>
            <a:pPr>
              <a:spcBef>
                <a:spcPts val="600"/>
              </a:spcBef>
            </a:pPr>
            <a:r>
              <a:rPr lang="en-US" sz="2400" b="1" dirty="0" smtClean="0">
                <a:solidFill>
                  <a:srgbClr val="0070C0"/>
                </a:solidFill>
              </a:rPr>
              <a:t>Subject &amp; Reference Datasets</a:t>
            </a:r>
          </a:p>
          <a:p>
            <a:pPr marL="231775" indent="-231775">
              <a:spcBef>
                <a:spcPts val="600"/>
              </a:spcBef>
              <a:buFont typeface="Arial" pitchFamily="34" charset="0"/>
              <a:buChar char="•"/>
            </a:pPr>
            <a:r>
              <a:rPr lang="en-US" sz="2000" b="1" dirty="0" smtClean="0"/>
              <a:t>Subject Dataset: </a:t>
            </a:r>
            <a:r>
              <a:rPr lang="en-US" sz="2000" dirty="0" smtClean="0"/>
              <a:t>the dataset where we want to find </a:t>
            </a:r>
            <a:r>
              <a:rPr lang="en-US" sz="2000" dirty="0" err="1" smtClean="0"/>
              <a:t>misconfigs</a:t>
            </a:r>
            <a:endParaRPr lang="en-US" sz="2000" dirty="0" smtClean="0"/>
          </a:p>
          <a:p>
            <a:pPr marL="231775" indent="-231775">
              <a:spcBef>
                <a:spcPts val="600"/>
              </a:spcBef>
              <a:buFont typeface="Arial" pitchFamily="34" charset="0"/>
              <a:buChar char="•"/>
            </a:pPr>
            <a:r>
              <a:rPr lang="en-US" sz="2000" b="1" dirty="0" smtClean="0"/>
              <a:t>Reference Dataset: </a:t>
            </a:r>
            <a:r>
              <a:rPr lang="en-US" sz="2000" dirty="0" smtClean="0"/>
              <a:t>the dataset that is used as proxy for security policy for checking consistency of the Subject Dataset</a:t>
            </a:r>
            <a:endParaRPr lang="en-US" sz="2000" dirty="0"/>
          </a:p>
        </p:txBody>
      </p:sp>
      <p:grpSp>
        <p:nvGrpSpPr>
          <p:cNvPr id="51" name="Group 50"/>
          <p:cNvGrpSpPr/>
          <p:nvPr/>
        </p:nvGrpSpPr>
        <p:grpSpPr>
          <a:xfrm>
            <a:off x="3886200" y="1981200"/>
            <a:ext cx="2209800" cy="2209800"/>
            <a:chOff x="3886200" y="1981200"/>
            <a:chExt cx="2209800" cy="2209800"/>
          </a:xfrm>
        </p:grpSpPr>
        <p:sp>
          <p:nvSpPr>
            <p:cNvPr id="47" name="Rectangle 46"/>
            <p:cNvSpPr/>
            <p:nvPr/>
          </p:nvSpPr>
          <p:spPr>
            <a:xfrm>
              <a:off x="3886200" y="1981200"/>
              <a:ext cx="2209800" cy="2209800"/>
            </a:xfrm>
            <a:prstGeom prst="rect">
              <a:avLst/>
            </a:prstGeom>
            <a:solidFill>
              <a:schemeClr val="bg1"/>
            </a:solidFill>
            <a:ln w="28575"/>
            <a:effectLst/>
          </p:spPr>
          <p:style>
            <a:lnRef idx="1">
              <a:schemeClr val="accent5"/>
            </a:lnRef>
            <a:fillRef idx="2">
              <a:schemeClr val="accent5"/>
            </a:fillRef>
            <a:effectRef idx="1">
              <a:schemeClr val="accent5"/>
            </a:effectRef>
            <a:fontRef idx="minor">
              <a:schemeClr val="dk1"/>
            </a:fontRef>
          </p:style>
          <p:txBody>
            <a:bodyPr rtlCol="0" anchor="t"/>
            <a:lstStyle/>
            <a:p>
              <a:pPr algn="ctr"/>
              <a:r>
                <a:rPr lang="en-US" sz="2800" b="1" dirty="0" smtClean="0">
                  <a:solidFill>
                    <a:srgbClr val="0070C0"/>
                  </a:solidFill>
                </a:rPr>
                <a:t>Baaz</a:t>
              </a:r>
            </a:p>
            <a:p>
              <a:pPr algn="ctr"/>
              <a:endParaRPr lang="en-US" sz="2800" b="1" dirty="0">
                <a:solidFill>
                  <a:srgbClr val="0070C0"/>
                </a:solidFill>
              </a:endParaRPr>
            </a:p>
          </p:txBody>
        </p:sp>
        <p:sp>
          <p:nvSpPr>
            <p:cNvPr id="48" name="Rounded Rectangle 47"/>
            <p:cNvSpPr/>
            <p:nvPr/>
          </p:nvSpPr>
          <p:spPr>
            <a:xfrm>
              <a:off x="3997656" y="3633850"/>
              <a:ext cx="1981200" cy="457200"/>
            </a:xfrm>
            <a:prstGeom prst="roundRect">
              <a:avLst/>
            </a:prstGeom>
            <a:solidFill>
              <a:srgbClr val="99FF66">
                <a:alpha val="39000"/>
              </a:srgbClr>
            </a:solidFill>
            <a:ln w="28575">
              <a:solidFill>
                <a:srgbClr val="00B050"/>
              </a:solidFill>
            </a:ln>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smtClean="0">
                  <a:solidFill>
                    <a:srgbClr val="00B050"/>
                  </a:solidFill>
                </a:rPr>
                <a:t>Object Clustering</a:t>
              </a:r>
            </a:p>
          </p:txBody>
        </p:sp>
        <p:sp>
          <p:nvSpPr>
            <p:cNvPr id="49" name="Rounded Rectangle 48"/>
            <p:cNvSpPr/>
            <p:nvPr/>
          </p:nvSpPr>
          <p:spPr>
            <a:xfrm>
              <a:off x="3997656" y="2514600"/>
              <a:ext cx="1981200" cy="457200"/>
            </a:xfrm>
            <a:prstGeom prst="roundRect">
              <a:avLst/>
            </a:prstGeom>
            <a:solidFill>
              <a:srgbClr val="99FF66">
                <a:alpha val="39000"/>
              </a:srgbClr>
            </a:solidFill>
            <a:ln w="28575">
              <a:solidFill>
                <a:srgbClr val="00B050"/>
              </a:solidFill>
            </a:ln>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smtClean="0">
                  <a:solidFill>
                    <a:srgbClr val="00B050"/>
                  </a:solidFill>
                </a:rPr>
                <a:t>Matrix Reduction</a:t>
              </a:r>
            </a:p>
          </p:txBody>
        </p:sp>
        <p:sp>
          <p:nvSpPr>
            <p:cNvPr id="50" name="Rounded Rectangle 49"/>
            <p:cNvSpPr/>
            <p:nvPr/>
          </p:nvSpPr>
          <p:spPr>
            <a:xfrm>
              <a:off x="3997656" y="3071750"/>
              <a:ext cx="1981200" cy="457200"/>
            </a:xfrm>
            <a:prstGeom prst="roundRect">
              <a:avLst/>
            </a:prstGeom>
            <a:solidFill>
              <a:srgbClr val="99FF66">
                <a:alpha val="39000"/>
              </a:srgbClr>
            </a:solidFill>
            <a:ln w="28575">
              <a:solidFill>
                <a:srgbClr val="00B050"/>
              </a:solidFill>
            </a:ln>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smtClean="0">
                  <a:solidFill>
                    <a:srgbClr val="00B050"/>
                  </a:solidFill>
                </a:rPr>
                <a:t>Group Mapping</a:t>
              </a:r>
            </a:p>
          </p:txBody>
        </p:sp>
      </p:grpSp>
      <p:sp>
        <p:nvSpPr>
          <p:cNvPr id="22" name="Rectangle 21"/>
          <p:cNvSpPr/>
          <p:nvPr/>
        </p:nvSpPr>
        <p:spPr>
          <a:xfrm>
            <a:off x="3883356" y="1981200"/>
            <a:ext cx="2212644" cy="2212644"/>
          </a:xfrm>
          <a:prstGeom prst="rect">
            <a:avLst/>
          </a:prstGeom>
          <a:solidFill>
            <a:schemeClr val="accent5">
              <a:lumMod val="20000"/>
              <a:lumOff val="80000"/>
            </a:schemeClr>
          </a:solidFill>
          <a:ln w="38100"/>
          <a:effectLst/>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600" b="1" dirty="0" smtClean="0">
                <a:solidFill>
                  <a:srgbClr val="0070C0"/>
                </a:solidFill>
              </a:rPr>
              <a:t>Baaz</a:t>
            </a:r>
            <a:endParaRPr lang="en-US" sz="2800" b="1" dirty="0">
              <a:solidFill>
                <a:srgbClr val="0070C0"/>
              </a:solidFill>
            </a:endParaRPr>
          </a:p>
        </p:txBody>
      </p:sp>
      <p:sp>
        <p:nvSpPr>
          <p:cNvPr id="2" name="Title 1"/>
          <p:cNvSpPr>
            <a:spLocks noGrp="1"/>
          </p:cNvSpPr>
          <p:nvPr>
            <p:ph type="title"/>
          </p:nvPr>
        </p:nvSpPr>
        <p:spPr/>
        <p:txBody>
          <a:bodyPr/>
          <a:lstStyle/>
          <a:p>
            <a:r>
              <a:rPr lang="en-US" dirty="0" smtClean="0"/>
              <a:t>Baaz: Design</a:t>
            </a:r>
            <a:endParaRPr lang="en-US" dirty="0"/>
          </a:p>
        </p:txBody>
      </p:sp>
      <p:grpSp>
        <p:nvGrpSpPr>
          <p:cNvPr id="61" name="Group 60"/>
          <p:cNvGrpSpPr/>
          <p:nvPr/>
        </p:nvGrpSpPr>
        <p:grpSpPr>
          <a:xfrm>
            <a:off x="547048" y="1380046"/>
            <a:ext cx="1249232" cy="1134554"/>
            <a:chOff x="547048" y="1380046"/>
            <a:chExt cx="1249232" cy="1134554"/>
          </a:xfrm>
        </p:grpSpPr>
        <p:sp>
          <p:nvSpPr>
            <p:cNvPr id="5" name="Snip Single Corner Rectangle 4"/>
            <p:cNvSpPr/>
            <p:nvPr/>
          </p:nvSpPr>
          <p:spPr bwMode="auto">
            <a:xfrm>
              <a:off x="547048" y="2088075"/>
              <a:ext cx="1249232" cy="426525"/>
            </a:xfrm>
            <a:prstGeom prst="snip1Rect">
              <a:avLst>
                <a:gd name="adj" fmla="val 19928"/>
              </a:avLst>
            </a:prstGeom>
            <a:noFill/>
            <a:ln w="9525" cap="flat" cmpd="sng" algn="ctr">
              <a:noFill/>
              <a:prstDash val="solid"/>
            </a:ln>
            <a:effectLst/>
          </p:spPr>
          <p:txBody>
            <a:bodyPr wrap="none" tIns="0" rIns="0" bIns="0" anchor="ctr"/>
            <a:lstStyle/>
            <a:p>
              <a:pPr algn="ctr" eaLnBrk="1" fontAlgn="auto" hangingPunct="1">
                <a:spcBef>
                  <a:spcPts val="0"/>
                </a:spcBef>
                <a:spcAft>
                  <a:spcPts val="0"/>
                </a:spcAft>
                <a:defRPr/>
              </a:pPr>
              <a:r>
                <a:rPr lang="en-US" b="1" dirty="0" smtClean="0">
                  <a:solidFill>
                    <a:srgbClr val="000000"/>
                  </a:solidFill>
                  <a:latin typeface="Calibri"/>
                  <a:ea typeface="+mn-ea"/>
                </a:rPr>
                <a:t>Shared Files</a:t>
              </a:r>
            </a:p>
          </p:txBody>
        </p:sp>
        <p:grpSp>
          <p:nvGrpSpPr>
            <p:cNvPr id="7" name="Group 6"/>
            <p:cNvGrpSpPr/>
            <p:nvPr/>
          </p:nvGrpSpPr>
          <p:grpSpPr>
            <a:xfrm>
              <a:off x="826735" y="1380046"/>
              <a:ext cx="773465" cy="694089"/>
              <a:chOff x="678873" y="1687483"/>
              <a:chExt cx="947438" cy="850209"/>
            </a:xfrm>
          </p:grpSpPr>
          <p:pic>
            <p:nvPicPr>
              <p:cNvPr id="8" name="Picture 2" descr="C:\Users\tathadas\Downloads\folder.png"/>
              <p:cNvPicPr>
                <a:picLocks noChangeAspect="1" noChangeArrowheads="1"/>
              </p:cNvPicPr>
              <p:nvPr/>
            </p:nvPicPr>
            <p:blipFill>
              <a:blip r:embed="rId3" cstate="print"/>
              <a:srcRect l="12366" t="22478" r="33706" b="14606"/>
              <a:stretch>
                <a:fillRect/>
              </a:stretch>
            </p:blipFill>
            <p:spPr bwMode="auto">
              <a:xfrm>
                <a:off x="917065" y="1687483"/>
                <a:ext cx="709246" cy="614680"/>
              </a:xfrm>
              <a:prstGeom prst="rect">
                <a:avLst/>
              </a:prstGeom>
              <a:noFill/>
            </p:spPr>
          </p:pic>
          <p:pic>
            <p:nvPicPr>
              <p:cNvPr id="9" name="Picture 2" descr="C:\Users\tathadas\Downloads\folder.png"/>
              <p:cNvPicPr>
                <a:picLocks noChangeAspect="1" noChangeArrowheads="1"/>
              </p:cNvPicPr>
              <p:nvPr/>
            </p:nvPicPr>
            <p:blipFill>
              <a:blip r:embed="rId3" cstate="print"/>
              <a:srcRect l="12366" t="22478" r="33706" b="14606"/>
              <a:stretch>
                <a:fillRect/>
              </a:stretch>
            </p:blipFill>
            <p:spPr bwMode="auto">
              <a:xfrm>
                <a:off x="799301" y="1808827"/>
                <a:ext cx="709246" cy="614680"/>
              </a:xfrm>
              <a:prstGeom prst="rect">
                <a:avLst/>
              </a:prstGeom>
              <a:noFill/>
            </p:spPr>
          </p:pic>
          <p:pic>
            <p:nvPicPr>
              <p:cNvPr id="10" name="Picture 2" descr="C:\Users\tathadas\Downloads\folder.png"/>
              <p:cNvPicPr>
                <a:picLocks noChangeAspect="1" noChangeArrowheads="1"/>
              </p:cNvPicPr>
              <p:nvPr/>
            </p:nvPicPr>
            <p:blipFill>
              <a:blip r:embed="rId3" cstate="print"/>
              <a:srcRect l="12366" t="22478" r="33706" b="14606"/>
              <a:stretch>
                <a:fillRect/>
              </a:stretch>
            </p:blipFill>
            <p:spPr bwMode="auto">
              <a:xfrm>
                <a:off x="678873" y="1923012"/>
                <a:ext cx="709246" cy="614680"/>
              </a:xfrm>
              <a:prstGeom prst="rect">
                <a:avLst/>
              </a:prstGeom>
              <a:noFill/>
            </p:spPr>
          </p:pic>
        </p:grpSp>
      </p:grpSp>
      <p:grpSp>
        <p:nvGrpSpPr>
          <p:cNvPr id="60" name="Group 59"/>
          <p:cNvGrpSpPr/>
          <p:nvPr/>
        </p:nvGrpSpPr>
        <p:grpSpPr>
          <a:xfrm>
            <a:off x="535691" y="2819400"/>
            <a:ext cx="1226768" cy="1088329"/>
            <a:chOff x="535691" y="2819400"/>
            <a:chExt cx="1226768" cy="1088329"/>
          </a:xfrm>
        </p:grpSpPr>
        <p:sp>
          <p:nvSpPr>
            <p:cNvPr id="6" name="Snip Single Corner Rectangle 5"/>
            <p:cNvSpPr/>
            <p:nvPr/>
          </p:nvSpPr>
          <p:spPr bwMode="auto">
            <a:xfrm>
              <a:off x="535691" y="3526730"/>
              <a:ext cx="1226768" cy="380999"/>
            </a:xfrm>
            <a:prstGeom prst="snip1Rect">
              <a:avLst>
                <a:gd name="adj" fmla="val 19928"/>
              </a:avLst>
            </a:prstGeom>
            <a:noFill/>
            <a:ln w="9525" cap="flat" cmpd="sng" algn="ctr">
              <a:noFill/>
              <a:prstDash val="solid"/>
            </a:ln>
            <a:effectLst/>
          </p:spPr>
          <p:txBody>
            <a:bodyPr wrap="none" tIns="0" rIns="0" bIns="0" anchor="ctr"/>
            <a:lstStyle/>
            <a:p>
              <a:pPr algn="ctr" eaLnBrk="1" fontAlgn="auto" hangingPunct="1">
                <a:spcBef>
                  <a:spcPts val="0"/>
                </a:spcBef>
                <a:spcAft>
                  <a:spcPts val="0"/>
                </a:spcAft>
                <a:defRPr/>
              </a:pPr>
              <a:r>
                <a:rPr lang="en-US" b="1" dirty="0" smtClean="0">
                  <a:solidFill>
                    <a:srgbClr val="000000"/>
                  </a:solidFill>
                  <a:latin typeface="Calibri"/>
                  <a:ea typeface="+mn-ea"/>
                </a:rPr>
                <a:t>Databases</a:t>
              </a:r>
              <a:endParaRPr lang="en-US" sz="1600" b="1" dirty="0">
                <a:solidFill>
                  <a:srgbClr val="000000"/>
                </a:solidFill>
                <a:latin typeface="Calibri"/>
                <a:ea typeface="+mn-ea"/>
              </a:endParaRPr>
            </a:p>
          </p:txBody>
        </p:sp>
        <p:grpSp>
          <p:nvGrpSpPr>
            <p:cNvPr id="11" name="Group 457"/>
            <p:cNvGrpSpPr>
              <a:grpSpLocks/>
            </p:cNvGrpSpPr>
            <p:nvPr/>
          </p:nvGrpSpPr>
          <p:grpSpPr bwMode="auto">
            <a:xfrm>
              <a:off x="762000" y="2819400"/>
              <a:ext cx="848059" cy="612948"/>
              <a:chOff x="1016679" y="7336631"/>
              <a:chExt cx="630352" cy="528477"/>
            </a:xfrm>
          </p:grpSpPr>
          <p:grpSp>
            <p:nvGrpSpPr>
              <p:cNvPr id="12" name="Group 454"/>
              <p:cNvGrpSpPr>
                <a:grpSpLocks/>
              </p:cNvGrpSpPr>
              <p:nvPr/>
            </p:nvGrpSpPr>
            <p:grpSpPr bwMode="auto">
              <a:xfrm>
                <a:off x="1156580" y="7336631"/>
                <a:ext cx="304726" cy="381183"/>
                <a:chOff x="1054187" y="7543800"/>
                <a:chExt cx="304726" cy="381183"/>
              </a:xfrm>
            </p:grpSpPr>
            <p:sp>
              <p:nvSpPr>
                <p:cNvPr id="19" name="Flowchart: Magnetic Disk 18"/>
                <p:cNvSpPr/>
                <p:nvPr/>
              </p:nvSpPr>
              <p:spPr bwMode="auto">
                <a:xfrm>
                  <a:off x="1054187" y="7543800"/>
                  <a:ext cx="304726" cy="381183"/>
                </a:xfrm>
                <a:prstGeom prst="flowChartMagneticDisk">
                  <a:avLst/>
                </a:prstGeom>
                <a:gradFill flip="none" rotWithShape="1">
                  <a:gsLst>
                    <a:gs pos="0">
                      <a:srgbClr val="00B0F0"/>
                    </a:gs>
                    <a:gs pos="71000">
                      <a:schemeClr val="accent1">
                        <a:tint val="37000"/>
                        <a:satMod val="300000"/>
                      </a:schemeClr>
                    </a:gs>
                    <a:gs pos="100000">
                      <a:srgbClr val="66CCFF"/>
                    </a:gs>
                  </a:gsLst>
                  <a:lin ang="10800000" scaled="1"/>
                  <a:tileRect/>
                </a:gradFill>
                <a:ln w="6350">
                  <a:solidFill>
                    <a:srgbClr val="0070C0"/>
                  </a:solidFill>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a:lstStyle/>
                <a:p>
                  <a:pPr algn="r">
                    <a:defRPr/>
                  </a:pPr>
                  <a:endParaRPr lang="en-US" sz="1600">
                    <a:solidFill>
                      <a:schemeClr val="tx1"/>
                    </a:solidFill>
                  </a:endParaRPr>
                </a:p>
              </p:txBody>
            </p:sp>
            <p:sp>
              <p:nvSpPr>
                <p:cNvPr id="20" name="Oval 19"/>
                <p:cNvSpPr/>
                <p:nvPr/>
              </p:nvSpPr>
              <p:spPr bwMode="auto">
                <a:xfrm>
                  <a:off x="1057626" y="7546532"/>
                  <a:ext cx="299224" cy="126378"/>
                </a:xfrm>
                <a:prstGeom prst="ellipse">
                  <a:avLst/>
                </a:prstGeom>
                <a:gradFill flip="none" rotWithShape="1">
                  <a:gsLst>
                    <a:gs pos="0">
                      <a:srgbClr val="00B0F0"/>
                    </a:gs>
                    <a:gs pos="69000">
                      <a:schemeClr val="accent1">
                        <a:tint val="37000"/>
                        <a:satMod val="300000"/>
                      </a:schemeClr>
                    </a:gs>
                    <a:gs pos="100000">
                      <a:schemeClr val="bg1"/>
                    </a:gs>
                  </a:gsLst>
                  <a:lin ang="6600000" scaled="0"/>
                  <a:tileRect/>
                </a:gradFill>
                <a:ln w="3175">
                  <a:solidFill>
                    <a:srgbClr val="0070C0"/>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a:lstStyle/>
                <a:p>
                  <a:pPr>
                    <a:defRPr/>
                  </a:pPr>
                  <a:endParaRPr lang="en-US" sz="1600"/>
                </a:p>
              </p:txBody>
            </p:sp>
          </p:grpSp>
          <p:grpSp>
            <p:nvGrpSpPr>
              <p:cNvPr id="13" name="Group 448"/>
              <p:cNvGrpSpPr>
                <a:grpSpLocks/>
              </p:cNvGrpSpPr>
              <p:nvPr/>
            </p:nvGrpSpPr>
            <p:grpSpPr bwMode="auto">
              <a:xfrm>
                <a:off x="1342305" y="7465741"/>
                <a:ext cx="304726" cy="380499"/>
                <a:chOff x="1054174" y="7544322"/>
                <a:chExt cx="304726" cy="380499"/>
              </a:xfrm>
            </p:grpSpPr>
            <p:sp>
              <p:nvSpPr>
                <p:cNvPr id="17" name="Flowchart: Magnetic Disk 16"/>
                <p:cNvSpPr/>
                <p:nvPr/>
              </p:nvSpPr>
              <p:spPr bwMode="auto">
                <a:xfrm>
                  <a:off x="1054174" y="7544322"/>
                  <a:ext cx="304726" cy="380499"/>
                </a:xfrm>
                <a:prstGeom prst="flowChartMagneticDisk">
                  <a:avLst/>
                </a:prstGeom>
                <a:gradFill flip="none" rotWithShape="1">
                  <a:gsLst>
                    <a:gs pos="0">
                      <a:srgbClr val="00B0F0"/>
                    </a:gs>
                    <a:gs pos="71000">
                      <a:schemeClr val="accent1">
                        <a:tint val="37000"/>
                        <a:satMod val="300000"/>
                      </a:schemeClr>
                    </a:gs>
                    <a:gs pos="100000">
                      <a:srgbClr val="66CCFF"/>
                    </a:gs>
                  </a:gsLst>
                  <a:lin ang="10800000" scaled="1"/>
                  <a:tileRect/>
                </a:gradFill>
                <a:ln w="6350">
                  <a:solidFill>
                    <a:srgbClr val="0070C0"/>
                  </a:solidFill>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a:lstStyle/>
                <a:p>
                  <a:pPr algn="r">
                    <a:defRPr/>
                  </a:pPr>
                  <a:endParaRPr lang="en-US" sz="1600">
                    <a:solidFill>
                      <a:schemeClr val="tx1"/>
                    </a:solidFill>
                  </a:endParaRPr>
                </a:p>
              </p:txBody>
            </p:sp>
            <p:sp>
              <p:nvSpPr>
                <p:cNvPr id="18" name="Oval 17"/>
                <p:cNvSpPr/>
                <p:nvPr/>
              </p:nvSpPr>
              <p:spPr bwMode="auto">
                <a:xfrm>
                  <a:off x="1057613" y="7547055"/>
                  <a:ext cx="299224" cy="125011"/>
                </a:xfrm>
                <a:prstGeom prst="ellipse">
                  <a:avLst/>
                </a:prstGeom>
                <a:gradFill flip="none" rotWithShape="1">
                  <a:gsLst>
                    <a:gs pos="0">
                      <a:srgbClr val="00B0F0"/>
                    </a:gs>
                    <a:gs pos="69000">
                      <a:schemeClr val="accent1">
                        <a:tint val="37000"/>
                        <a:satMod val="300000"/>
                      </a:schemeClr>
                    </a:gs>
                    <a:gs pos="100000">
                      <a:schemeClr val="bg1"/>
                    </a:gs>
                  </a:gsLst>
                  <a:lin ang="6600000" scaled="0"/>
                  <a:tileRect/>
                </a:gradFill>
                <a:ln w="3175">
                  <a:solidFill>
                    <a:srgbClr val="0070C0"/>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a:lstStyle/>
                <a:p>
                  <a:pPr>
                    <a:defRPr/>
                  </a:pPr>
                  <a:endParaRPr lang="en-US" sz="1600"/>
                </a:p>
              </p:txBody>
            </p:sp>
          </p:grpSp>
          <p:grpSp>
            <p:nvGrpSpPr>
              <p:cNvPr id="14" name="Group 447"/>
              <p:cNvGrpSpPr>
                <a:grpSpLocks/>
              </p:cNvGrpSpPr>
              <p:nvPr/>
            </p:nvGrpSpPr>
            <p:grpSpPr bwMode="auto">
              <a:xfrm>
                <a:off x="1016679" y="7483925"/>
                <a:ext cx="304727" cy="381183"/>
                <a:chOff x="1016679" y="7483925"/>
                <a:chExt cx="304727" cy="381183"/>
              </a:xfrm>
            </p:grpSpPr>
            <p:sp>
              <p:nvSpPr>
                <p:cNvPr id="15" name="Flowchart: Magnetic Disk 14"/>
                <p:cNvSpPr/>
                <p:nvPr/>
              </p:nvSpPr>
              <p:spPr bwMode="auto">
                <a:xfrm>
                  <a:off x="1016679" y="7483925"/>
                  <a:ext cx="304727" cy="381183"/>
                </a:xfrm>
                <a:prstGeom prst="flowChartMagneticDisk">
                  <a:avLst/>
                </a:prstGeom>
                <a:gradFill flip="none" rotWithShape="1">
                  <a:gsLst>
                    <a:gs pos="0">
                      <a:srgbClr val="00B0F0"/>
                    </a:gs>
                    <a:gs pos="71000">
                      <a:schemeClr val="accent1">
                        <a:tint val="37000"/>
                        <a:satMod val="300000"/>
                      </a:schemeClr>
                    </a:gs>
                    <a:gs pos="100000">
                      <a:srgbClr val="66CCFF"/>
                    </a:gs>
                  </a:gsLst>
                  <a:lin ang="10800000" scaled="1"/>
                  <a:tileRect/>
                </a:gradFill>
                <a:ln w="6350">
                  <a:solidFill>
                    <a:srgbClr val="0070C0"/>
                  </a:solidFill>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a:lstStyle/>
                <a:p>
                  <a:pPr algn="r">
                    <a:defRPr/>
                  </a:pPr>
                  <a:endParaRPr lang="en-US" sz="1600">
                    <a:solidFill>
                      <a:schemeClr val="tx1"/>
                    </a:solidFill>
                  </a:endParaRPr>
                </a:p>
              </p:txBody>
            </p:sp>
            <p:sp>
              <p:nvSpPr>
                <p:cNvPr id="16" name="Oval 15"/>
                <p:cNvSpPr/>
                <p:nvPr/>
              </p:nvSpPr>
              <p:spPr bwMode="auto">
                <a:xfrm>
                  <a:off x="1020120" y="7486658"/>
                  <a:ext cx="299223" cy="126378"/>
                </a:xfrm>
                <a:prstGeom prst="ellipse">
                  <a:avLst/>
                </a:prstGeom>
                <a:gradFill flip="none" rotWithShape="1">
                  <a:gsLst>
                    <a:gs pos="0">
                      <a:srgbClr val="00B0F0"/>
                    </a:gs>
                    <a:gs pos="69000">
                      <a:schemeClr val="accent1">
                        <a:tint val="37000"/>
                        <a:satMod val="300000"/>
                      </a:schemeClr>
                    </a:gs>
                    <a:gs pos="100000">
                      <a:schemeClr val="bg1"/>
                    </a:gs>
                  </a:gsLst>
                  <a:lin ang="6600000" scaled="0"/>
                  <a:tileRect/>
                </a:gradFill>
                <a:ln w="3175">
                  <a:solidFill>
                    <a:srgbClr val="0070C0"/>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a:lstStyle/>
                <a:p>
                  <a:pPr>
                    <a:defRPr/>
                  </a:pPr>
                  <a:endParaRPr lang="en-US" sz="1600"/>
                </a:p>
              </p:txBody>
            </p:sp>
          </p:grpSp>
        </p:grpSp>
      </p:grpSp>
      <p:grpSp>
        <p:nvGrpSpPr>
          <p:cNvPr id="59" name="Group 58"/>
          <p:cNvGrpSpPr/>
          <p:nvPr/>
        </p:nvGrpSpPr>
        <p:grpSpPr>
          <a:xfrm>
            <a:off x="474293" y="4110266"/>
            <a:ext cx="1438275" cy="1071333"/>
            <a:chOff x="474293" y="4110266"/>
            <a:chExt cx="1438275" cy="1071333"/>
          </a:xfrm>
        </p:grpSpPr>
        <p:sp>
          <p:nvSpPr>
            <p:cNvPr id="4" name="Snip Single Corner Rectangle 3"/>
            <p:cNvSpPr/>
            <p:nvPr/>
          </p:nvSpPr>
          <p:spPr bwMode="auto">
            <a:xfrm>
              <a:off x="533400" y="4800600"/>
              <a:ext cx="1226768" cy="380999"/>
            </a:xfrm>
            <a:prstGeom prst="snip1Rect">
              <a:avLst>
                <a:gd name="adj" fmla="val 19928"/>
              </a:avLst>
            </a:prstGeom>
            <a:noFill/>
            <a:ln w="9525" cap="flat" cmpd="sng" algn="ctr">
              <a:noFill/>
              <a:prstDash val="solid"/>
            </a:ln>
            <a:effectLst/>
          </p:spPr>
          <p:txBody>
            <a:bodyPr wrap="none" tIns="0" rIns="0" bIns="0" anchor="ctr"/>
            <a:lstStyle/>
            <a:p>
              <a:pPr algn="ctr" eaLnBrk="1" fontAlgn="auto" hangingPunct="1">
                <a:spcBef>
                  <a:spcPts val="0"/>
                </a:spcBef>
                <a:spcAft>
                  <a:spcPts val="0"/>
                </a:spcAft>
                <a:defRPr/>
              </a:pPr>
              <a:r>
                <a:rPr lang="en-US" b="1" dirty="0" smtClean="0">
                  <a:solidFill>
                    <a:srgbClr val="000000"/>
                  </a:solidFill>
                  <a:latin typeface="Calibri"/>
                  <a:ea typeface="+mn-ea"/>
                </a:rPr>
                <a:t>Organizational</a:t>
              </a:r>
            </a:p>
            <a:p>
              <a:pPr algn="ctr" eaLnBrk="1" fontAlgn="auto" hangingPunct="1">
                <a:spcBef>
                  <a:spcPts val="0"/>
                </a:spcBef>
                <a:spcAft>
                  <a:spcPts val="0"/>
                </a:spcAft>
                <a:defRPr/>
              </a:pPr>
              <a:r>
                <a:rPr lang="en-US" b="1" dirty="0" smtClean="0">
                  <a:solidFill>
                    <a:srgbClr val="000000"/>
                  </a:solidFill>
                  <a:latin typeface="Calibri"/>
                  <a:ea typeface="+mn-ea"/>
                </a:rPr>
                <a:t>Groups</a:t>
              </a:r>
              <a:endParaRPr lang="en-US" sz="1600" b="1" dirty="0">
                <a:solidFill>
                  <a:srgbClr val="000000"/>
                </a:solidFill>
                <a:latin typeface="Calibri"/>
                <a:ea typeface="+mn-ea"/>
              </a:endParaRPr>
            </a:p>
          </p:txBody>
        </p:sp>
        <p:graphicFrame>
          <p:nvGraphicFramePr>
            <p:cNvPr id="21" name="Diagram 20"/>
            <p:cNvGraphicFramePr/>
            <p:nvPr/>
          </p:nvGraphicFramePr>
          <p:xfrm>
            <a:off x="474293" y="4110266"/>
            <a:ext cx="1438275" cy="685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grpSp>
        <p:nvGrpSpPr>
          <p:cNvPr id="23" name="Group 22"/>
          <p:cNvGrpSpPr/>
          <p:nvPr/>
        </p:nvGrpSpPr>
        <p:grpSpPr>
          <a:xfrm>
            <a:off x="1219200" y="1752600"/>
            <a:ext cx="2667000" cy="838200"/>
            <a:chOff x="762000" y="1905000"/>
            <a:chExt cx="2667000" cy="838200"/>
          </a:xfrm>
        </p:grpSpPr>
        <p:sp>
          <p:nvSpPr>
            <p:cNvPr id="24" name="TextBox 23"/>
            <p:cNvSpPr txBox="1"/>
            <p:nvPr/>
          </p:nvSpPr>
          <p:spPr>
            <a:xfrm>
              <a:off x="762000" y="1905000"/>
              <a:ext cx="891591" cy="369332"/>
            </a:xfrm>
            <a:prstGeom prst="rect">
              <a:avLst/>
            </a:prstGeom>
            <a:solidFill>
              <a:srgbClr val="C00000"/>
            </a:solidFill>
          </p:spPr>
          <p:txBody>
            <a:bodyPr wrap="none" rtlCol="0">
              <a:spAutoFit/>
            </a:bodyPr>
            <a:lstStyle/>
            <a:p>
              <a:r>
                <a:rPr lang="en-US" b="1" dirty="0" smtClean="0">
                  <a:solidFill>
                    <a:schemeClr val="bg1"/>
                  </a:solidFill>
                </a:rPr>
                <a:t>Subject</a:t>
              </a:r>
              <a:endParaRPr lang="en-US" b="1" dirty="0">
                <a:solidFill>
                  <a:schemeClr val="bg1"/>
                </a:solidFill>
              </a:endParaRPr>
            </a:p>
          </p:txBody>
        </p:sp>
        <p:cxnSp>
          <p:nvCxnSpPr>
            <p:cNvPr id="25" name="Shape 27"/>
            <p:cNvCxnSpPr>
              <a:stCxn id="24" idx="2"/>
            </p:cNvCxnSpPr>
            <p:nvPr/>
          </p:nvCxnSpPr>
          <p:spPr>
            <a:xfrm rot="16200000" flipH="1">
              <a:off x="2083964" y="1398164"/>
              <a:ext cx="468868" cy="2221204"/>
            </a:xfrm>
            <a:prstGeom prst="bentConnector2">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31" name="Group 30"/>
          <p:cNvGrpSpPr/>
          <p:nvPr/>
        </p:nvGrpSpPr>
        <p:grpSpPr>
          <a:xfrm>
            <a:off x="1143000" y="3581400"/>
            <a:ext cx="2743200" cy="1055132"/>
            <a:chOff x="3962400" y="1219200"/>
            <a:chExt cx="2743200" cy="1055132"/>
          </a:xfrm>
        </p:grpSpPr>
        <p:sp>
          <p:nvSpPr>
            <p:cNvPr id="32" name="TextBox 31"/>
            <p:cNvSpPr txBox="1"/>
            <p:nvPr/>
          </p:nvSpPr>
          <p:spPr>
            <a:xfrm>
              <a:off x="3962400" y="1905000"/>
              <a:ext cx="1139607" cy="369332"/>
            </a:xfrm>
            <a:prstGeom prst="rect">
              <a:avLst/>
            </a:prstGeom>
            <a:solidFill>
              <a:srgbClr val="00B050"/>
            </a:solidFill>
          </p:spPr>
          <p:txBody>
            <a:bodyPr wrap="none" rtlCol="0">
              <a:spAutoFit/>
            </a:bodyPr>
            <a:lstStyle/>
            <a:p>
              <a:r>
                <a:rPr lang="en-US" b="1" dirty="0" smtClean="0">
                  <a:solidFill>
                    <a:schemeClr val="bg1"/>
                  </a:solidFill>
                </a:rPr>
                <a:t>Reference</a:t>
              </a:r>
              <a:endParaRPr lang="en-US" b="1" dirty="0">
                <a:solidFill>
                  <a:schemeClr val="bg1"/>
                </a:solidFill>
              </a:endParaRPr>
            </a:p>
          </p:txBody>
        </p:sp>
        <p:cxnSp>
          <p:nvCxnSpPr>
            <p:cNvPr id="33" name="Elbow Connector 32"/>
            <p:cNvCxnSpPr>
              <a:stCxn id="32" idx="0"/>
            </p:cNvCxnSpPr>
            <p:nvPr/>
          </p:nvCxnSpPr>
          <p:spPr>
            <a:xfrm rot="5400000" flipH="1" flipV="1">
              <a:off x="5276002" y="475402"/>
              <a:ext cx="685800" cy="2173396"/>
            </a:xfrm>
            <a:prstGeom prst="bentConnector2">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grpSp>
      <p:sp>
        <p:nvSpPr>
          <p:cNvPr id="38" name="Rounded Rectangle 37"/>
          <p:cNvSpPr/>
          <p:nvPr/>
        </p:nvSpPr>
        <p:spPr>
          <a:xfrm>
            <a:off x="6705600" y="2592222"/>
            <a:ext cx="1981200" cy="990600"/>
          </a:xfrm>
          <a:prstGeom prst="roundRect">
            <a:avLst/>
          </a:prstGeom>
          <a:solidFill>
            <a:srgbClr val="F4FC8E"/>
          </a:solidFill>
          <a:ln w="28575">
            <a:solidFill>
              <a:schemeClr val="accent6">
                <a:lumMod val="50000"/>
              </a:schemeClr>
            </a:solidFill>
          </a:ln>
          <a:effectLst/>
        </p:spPr>
        <p:style>
          <a:lnRef idx="1">
            <a:schemeClr val="accent3"/>
          </a:lnRef>
          <a:fillRef idx="2">
            <a:schemeClr val="accent3"/>
          </a:fillRef>
          <a:effectRef idx="1">
            <a:schemeClr val="accent3"/>
          </a:effectRef>
          <a:fontRef idx="minor">
            <a:schemeClr val="dk1"/>
          </a:fontRef>
        </p:style>
        <p:txBody>
          <a:bodyPr wrap="none" lIns="0" tIns="0" rIns="0" bIns="0" rtlCol="0" anchor="ctr" anchorCtr="0"/>
          <a:lstStyle/>
          <a:p>
            <a:pPr algn="ctr"/>
            <a:r>
              <a:rPr lang="en-US" b="1" dirty="0" smtClean="0">
                <a:solidFill>
                  <a:schemeClr val="accent6">
                    <a:lumMod val="50000"/>
                  </a:schemeClr>
                </a:solidFill>
              </a:rPr>
              <a:t>Misconfiguration </a:t>
            </a:r>
          </a:p>
          <a:p>
            <a:pPr algn="ctr"/>
            <a:r>
              <a:rPr lang="en-US" b="1" dirty="0" smtClean="0">
                <a:solidFill>
                  <a:schemeClr val="accent6">
                    <a:lumMod val="50000"/>
                  </a:schemeClr>
                </a:solidFill>
              </a:rPr>
              <a:t>Candidates in </a:t>
            </a:r>
          </a:p>
          <a:p>
            <a:pPr algn="ctr"/>
            <a:r>
              <a:rPr lang="en-US" b="1" dirty="0" smtClean="0">
                <a:solidFill>
                  <a:schemeClr val="accent6">
                    <a:lumMod val="50000"/>
                  </a:schemeClr>
                </a:solidFill>
              </a:rPr>
              <a:t>Subject Dataset</a:t>
            </a:r>
          </a:p>
        </p:txBody>
      </p:sp>
      <p:cxnSp>
        <p:nvCxnSpPr>
          <p:cNvPr id="39" name="Straight Arrow Connector 38"/>
          <p:cNvCxnSpPr>
            <a:stCxn id="22" idx="3"/>
            <a:endCxn id="38" idx="1"/>
          </p:cNvCxnSpPr>
          <p:nvPr/>
        </p:nvCxnSpPr>
        <p:spPr>
          <a:xfrm>
            <a:off x="6096000" y="3087522"/>
            <a:ext cx="60960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graphicFrame>
        <p:nvGraphicFramePr>
          <p:cNvPr id="42" name="Table 41"/>
          <p:cNvGraphicFramePr>
            <a:graphicFrameLocks noGrp="1"/>
          </p:cNvGraphicFramePr>
          <p:nvPr/>
        </p:nvGraphicFramePr>
        <p:xfrm>
          <a:off x="2286000" y="2209800"/>
          <a:ext cx="1066798" cy="743934"/>
        </p:xfrm>
        <a:graphic>
          <a:graphicData uri="http://schemas.openxmlformats.org/drawingml/2006/table">
            <a:tbl>
              <a:tblPr firstRow="1" firstCol="1" bandRow="1">
                <a:tableStyleId>{22838BEF-8BB2-4498-84A7-C5851F593DF1}</a:tableStyleId>
              </a:tblPr>
              <a:tblGrid>
                <a:gridCol w="106214"/>
                <a:gridCol w="106214"/>
                <a:gridCol w="106214"/>
                <a:gridCol w="106214"/>
                <a:gridCol w="106214"/>
                <a:gridCol w="88511"/>
                <a:gridCol w="128575"/>
                <a:gridCol w="106214"/>
                <a:gridCol w="106214"/>
                <a:gridCol w="106214"/>
              </a:tblGrid>
              <a:tr h="123989">
                <a:tc>
                  <a:txBody>
                    <a:bodyPr/>
                    <a:lstStyle/>
                    <a:p>
                      <a:pPr marL="0" algn="l" defTabSz="914400" rtl="0" eaLnBrk="1" latinLnBrk="0" hangingPunct="1"/>
                      <a:endParaRPr lang="en-US" sz="800" kern="1200" dirty="0">
                        <a:ln>
                          <a:solidFill>
                            <a:schemeClr val="tx2">
                              <a:lumMod val="60000"/>
                              <a:lumOff val="40000"/>
                            </a:schemeClr>
                          </a:solidFill>
                        </a:ln>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2</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3</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4</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5</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6</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7</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8</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9</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r>
              <a:tr h="123989">
                <a:tc>
                  <a:txBody>
                    <a:bodyPr/>
                    <a:lstStyle/>
                    <a:p>
                      <a:pPr marL="0" algn="l" defTabSz="914400" rtl="0" eaLnBrk="1" latinLnBrk="0" hangingPunct="1"/>
                      <a:r>
                        <a:rPr lang="en-US" sz="800" b="1" kern="1200" dirty="0" smtClean="0">
                          <a:solidFill>
                            <a:schemeClr val="dk1"/>
                          </a:solidFill>
                          <a:latin typeface="+mn-lt"/>
                          <a:ea typeface="+mn-ea"/>
                          <a:cs typeface="+mn-cs"/>
                        </a:rPr>
                        <a:t>A</a:t>
                      </a:r>
                      <a:endParaRPr lang="en-US" sz="800" b="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solidFill>
                      <a:schemeClr val="bg1"/>
                    </a:solidFill>
                  </a:tcPr>
                </a:tc>
              </a:tr>
              <a:tr h="123989">
                <a:tc>
                  <a:txBody>
                    <a:bodyPr/>
                    <a:lstStyle/>
                    <a:p>
                      <a:pPr marL="0" algn="l" defTabSz="914400" rtl="0" eaLnBrk="1" latinLnBrk="0" hangingPunct="1"/>
                      <a:r>
                        <a:rPr lang="en-US" sz="800" b="1" kern="1200" dirty="0" smtClean="0">
                          <a:solidFill>
                            <a:schemeClr val="dk1"/>
                          </a:solidFill>
                          <a:latin typeface="+mn-lt"/>
                          <a:ea typeface="+mn-ea"/>
                          <a:cs typeface="+mn-cs"/>
                        </a:rPr>
                        <a:t>B</a:t>
                      </a:r>
                      <a:endParaRPr lang="en-US" sz="800" b="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lnR w="19050" cap="flat" cmpd="sng" algn="ctr">
                      <a:solidFill>
                        <a:schemeClr val="accent1"/>
                      </a:solidFill>
                      <a:prstDash val="solid"/>
                      <a:round/>
                      <a:headEnd type="none" w="med" len="med"/>
                      <a:tailEnd type="none" w="med" len="med"/>
                    </a:lnR>
                    <a:solidFill>
                      <a:schemeClr val="bg1"/>
                    </a:solidFill>
                  </a:tcPr>
                </a:tc>
              </a:tr>
              <a:tr h="123989">
                <a:tc>
                  <a:txBody>
                    <a:bodyPr/>
                    <a:lstStyle/>
                    <a:p>
                      <a:pPr marL="0" algn="l" defTabSz="914400" rtl="0" eaLnBrk="1" latinLnBrk="0" hangingPunct="1"/>
                      <a:r>
                        <a:rPr lang="en-US" sz="800" b="1" kern="1200" dirty="0" smtClean="0">
                          <a:solidFill>
                            <a:schemeClr val="dk1"/>
                          </a:solidFill>
                          <a:latin typeface="+mn-lt"/>
                          <a:ea typeface="+mn-ea"/>
                          <a:cs typeface="+mn-cs"/>
                        </a:rPr>
                        <a:t>C</a:t>
                      </a:r>
                      <a:endParaRPr lang="en-US" sz="800" b="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R w="19050" cap="flat" cmpd="sng" algn="ctr">
                      <a:solidFill>
                        <a:schemeClr val="accent1"/>
                      </a:solidFill>
                      <a:prstDash val="solid"/>
                      <a:round/>
                      <a:headEnd type="none" w="med" len="med"/>
                      <a:tailEnd type="none" w="med" len="med"/>
                    </a:lnR>
                    <a:solidFill>
                      <a:schemeClr val="bg1"/>
                    </a:solidFill>
                  </a:tcPr>
                </a:tc>
              </a:tr>
              <a:tr h="123989">
                <a:tc>
                  <a:txBody>
                    <a:bodyPr/>
                    <a:lstStyle/>
                    <a:p>
                      <a:pPr marL="0" algn="l" defTabSz="914400" rtl="0" eaLnBrk="1" latinLnBrk="0" hangingPunct="1"/>
                      <a:r>
                        <a:rPr lang="en-US" sz="800" b="1" kern="1200" dirty="0" smtClean="0">
                          <a:solidFill>
                            <a:schemeClr val="dk1"/>
                          </a:solidFill>
                          <a:latin typeface="+mn-lt"/>
                          <a:ea typeface="+mn-ea"/>
                          <a:cs typeface="+mn-cs"/>
                        </a:rPr>
                        <a:t>D</a:t>
                      </a:r>
                      <a:endParaRPr lang="en-US" sz="800" b="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R w="19050" cap="flat" cmpd="sng" algn="ctr">
                      <a:solidFill>
                        <a:schemeClr val="accent1"/>
                      </a:solidFill>
                      <a:prstDash val="solid"/>
                      <a:round/>
                      <a:headEnd type="none" w="med" len="med"/>
                      <a:tailEnd type="none" w="med" len="med"/>
                    </a:lnR>
                    <a:solidFill>
                      <a:schemeClr val="bg1"/>
                    </a:solidFill>
                  </a:tcPr>
                </a:tc>
              </a:tr>
              <a:tr h="123989">
                <a:tc>
                  <a:txBody>
                    <a:bodyPr/>
                    <a:lstStyle/>
                    <a:p>
                      <a:pPr marL="0" algn="l" defTabSz="914400" rtl="0" eaLnBrk="1" latinLnBrk="0" hangingPunct="1"/>
                      <a:r>
                        <a:rPr lang="en-US" sz="800" b="1" kern="1200" dirty="0" smtClean="0">
                          <a:solidFill>
                            <a:schemeClr val="dk1"/>
                          </a:solidFill>
                          <a:latin typeface="+mn-lt"/>
                          <a:ea typeface="+mn-ea"/>
                          <a:cs typeface="+mn-cs"/>
                        </a:rPr>
                        <a:t>E</a:t>
                      </a:r>
                      <a:endParaRPr lang="en-US" sz="800" b="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R w="19050" cap="flat" cmpd="sng" algn="ctr">
                      <a:solidFill>
                        <a:schemeClr val="accent1"/>
                      </a:solidFill>
                      <a:prstDash val="solid"/>
                      <a:round/>
                      <a:headEnd type="none" w="med" len="med"/>
                      <a:tailEnd type="none" w="med" len="med"/>
                    </a:lnR>
                    <a:lnB w="19050" cap="flat" cmpd="sng" algn="ctr">
                      <a:solidFill>
                        <a:schemeClr val="accent1"/>
                      </a:solidFill>
                      <a:prstDash val="solid"/>
                      <a:round/>
                      <a:headEnd type="none" w="med" len="med"/>
                      <a:tailEnd type="none" w="med" len="med"/>
                    </a:lnB>
                    <a:solidFill>
                      <a:schemeClr val="bg1"/>
                    </a:solidFill>
                  </a:tcPr>
                </a:tc>
              </a:tr>
            </a:tbl>
          </a:graphicData>
        </a:graphic>
      </p:graphicFrame>
      <p:graphicFrame>
        <p:nvGraphicFramePr>
          <p:cNvPr id="43" name="Table 42"/>
          <p:cNvGraphicFramePr>
            <a:graphicFrameLocks noGrp="1"/>
          </p:cNvGraphicFramePr>
          <p:nvPr/>
        </p:nvGraphicFramePr>
        <p:xfrm>
          <a:off x="2286000" y="3200400"/>
          <a:ext cx="1066798" cy="743934"/>
        </p:xfrm>
        <a:graphic>
          <a:graphicData uri="http://schemas.openxmlformats.org/drawingml/2006/table">
            <a:tbl>
              <a:tblPr firstRow="1" firstCol="1" bandRow="1">
                <a:tableStyleId>{22838BEF-8BB2-4498-84A7-C5851F593DF1}</a:tableStyleId>
              </a:tblPr>
              <a:tblGrid>
                <a:gridCol w="106214"/>
                <a:gridCol w="106214"/>
                <a:gridCol w="106214"/>
                <a:gridCol w="106214"/>
                <a:gridCol w="106214"/>
                <a:gridCol w="88511"/>
                <a:gridCol w="128575"/>
                <a:gridCol w="106214"/>
                <a:gridCol w="106214"/>
                <a:gridCol w="106214"/>
              </a:tblGrid>
              <a:tr h="123989">
                <a:tc>
                  <a:txBody>
                    <a:bodyPr/>
                    <a:lstStyle/>
                    <a:p>
                      <a:pPr marL="0" algn="l" defTabSz="914400" rtl="0" eaLnBrk="1" latinLnBrk="0" hangingPunct="1"/>
                      <a:endParaRPr lang="en-US" sz="800" kern="1200" dirty="0">
                        <a:ln>
                          <a:solidFill>
                            <a:schemeClr val="tx2">
                              <a:lumMod val="60000"/>
                              <a:lumOff val="40000"/>
                            </a:schemeClr>
                          </a:solidFill>
                        </a:ln>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2</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3</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4</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5</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6</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7</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8</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9</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r>
              <a:tr h="123989">
                <a:tc>
                  <a:txBody>
                    <a:bodyPr/>
                    <a:lstStyle/>
                    <a:p>
                      <a:pPr marL="0" algn="l" defTabSz="914400" rtl="0" eaLnBrk="1" latinLnBrk="0" hangingPunct="1"/>
                      <a:r>
                        <a:rPr lang="en-US" sz="800" b="1" kern="1200" dirty="0" smtClean="0">
                          <a:solidFill>
                            <a:schemeClr val="dk1"/>
                          </a:solidFill>
                          <a:latin typeface="+mn-lt"/>
                          <a:ea typeface="+mn-ea"/>
                          <a:cs typeface="+mn-cs"/>
                        </a:rPr>
                        <a:t>A</a:t>
                      </a:r>
                      <a:endParaRPr lang="en-US" sz="800" b="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lnT w="19050" cap="flat" cmpd="sng" algn="ctr">
                      <a:solidFill>
                        <a:schemeClr val="accent1"/>
                      </a:solidFill>
                      <a:prstDash val="solid"/>
                      <a:round/>
                      <a:headEnd type="none" w="med" len="med"/>
                      <a:tailEnd type="none" w="med" len="med"/>
                    </a:lnT>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solidFill>
                      <a:schemeClr val="bg1"/>
                    </a:solidFill>
                  </a:tcPr>
                </a:tc>
              </a:tr>
              <a:tr h="123989">
                <a:tc>
                  <a:txBody>
                    <a:bodyPr/>
                    <a:lstStyle/>
                    <a:p>
                      <a:pPr marL="0" algn="l" defTabSz="914400" rtl="0" eaLnBrk="1" latinLnBrk="0" hangingPunct="1"/>
                      <a:r>
                        <a:rPr lang="en-US" sz="800" b="1" kern="1200" dirty="0" smtClean="0">
                          <a:solidFill>
                            <a:schemeClr val="dk1"/>
                          </a:solidFill>
                          <a:latin typeface="+mn-lt"/>
                          <a:ea typeface="+mn-ea"/>
                          <a:cs typeface="+mn-cs"/>
                        </a:rPr>
                        <a:t>B</a:t>
                      </a:r>
                      <a:endParaRPr lang="en-US" sz="800" b="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lnR w="19050" cap="flat" cmpd="sng" algn="ctr">
                      <a:solidFill>
                        <a:schemeClr val="accent1"/>
                      </a:solidFill>
                      <a:prstDash val="solid"/>
                      <a:round/>
                      <a:headEnd type="none" w="med" len="med"/>
                      <a:tailEnd type="none" w="med" len="med"/>
                    </a:lnR>
                    <a:solidFill>
                      <a:schemeClr val="bg1"/>
                    </a:solidFill>
                  </a:tcPr>
                </a:tc>
              </a:tr>
              <a:tr h="123989">
                <a:tc>
                  <a:txBody>
                    <a:bodyPr/>
                    <a:lstStyle/>
                    <a:p>
                      <a:pPr marL="0" algn="l" defTabSz="914400" rtl="0" eaLnBrk="1" latinLnBrk="0" hangingPunct="1"/>
                      <a:r>
                        <a:rPr lang="en-US" sz="800" b="1" kern="1200" dirty="0" smtClean="0">
                          <a:solidFill>
                            <a:schemeClr val="dk1"/>
                          </a:solidFill>
                          <a:latin typeface="+mn-lt"/>
                          <a:ea typeface="+mn-ea"/>
                          <a:cs typeface="+mn-cs"/>
                        </a:rPr>
                        <a:t>C</a:t>
                      </a:r>
                      <a:endParaRPr lang="en-US" sz="800" b="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R w="19050" cap="flat" cmpd="sng" algn="ctr">
                      <a:solidFill>
                        <a:schemeClr val="accent1"/>
                      </a:solidFill>
                      <a:prstDash val="solid"/>
                      <a:round/>
                      <a:headEnd type="none" w="med" len="med"/>
                      <a:tailEnd type="none" w="med" len="med"/>
                    </a:lnR>
                    <a:solidFill>
                      <a:schemeClr val="bg1"/>
                    </a:solidFill>
                  </a:tcPr>
                </a:tc>
              </a:tr>
              <a:tr h="123989">
                <a:tc>
                  <a:txBody>
                    <a:bodyPr/>
                    <a:lstStyle/>
                    <a:p>
                      <a:pPr marL="0" algn="l" defTabSz="914400" rtl="0" eaLnBrk="1" latinLnBrk="0" hangingPunct="1"/>
                      <a:r>
                        <a:rPr lang="en-US" sz="800" b="1" kern="1200" dirty="0" smtClean="0">
                          <a:solidFill>
                            <a:schemeClr val="dk1"/>
                          </a:solidFill>
                          <a:latin typeface="+mn-lt"/>
                          <a:ea typeface="+mn-ea"/>
                          <a:cs typeface="+mn-cs"/>
                        </a:rPr>
                        <a:t>D</a:t>
                      </a:r>
                      <a:endParaRPr lang="en-US" sz="800" b="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1</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R w="19050" cap="flat" cmpd="sng" algn="ctr">
                      <a:solidFill>
                        <a:schemeClr val="accent1"/>
                      </a:solidFill>
                      <a:prstDash val="solid"/>
                      <a:round/>
                      <a:headEnd type="none" w="med" len="med"/>
                      <a:tailEnd type="none" w="med" len="med"/>
                    </a:lnR>
                    <a:solidFill>
                      <a:schemeClr val="bg1"/>
                    </a:solidFill>
                  </a:tcPr>
                </a:tc>
              </a:tr>
              <a:tr h="123989">
                <a:tc>
                  <a:txBody>
                    <a:bodyPr/>
                    <a:lstStyle/>
                    <a:p>
                      <a:pPr marL="0" algn="l" defTabSz="914400" rtl="0" eaLnBrk="1" latinLnBrk="0" hangingPunct="1"/>
                      <a:r>
                        <a:rPr lang="en-US" sz="800" b="1" kern="1200" dirty="0" smtClean="0">
                          <a:solidFill>
                            <a:schemeClr val="dk1"/>
                          </a:solidFill>
                          <a:latin typeface="+mn-lt"/>
                          <a:ea typeface="+mn-ea"/>
                          <a:cs typeface="+mn-cs"/>
                        </a:rPr>
                        <a:t>E</a:t>
                      </a:r>
                      <a:endParaRPr lang="en-US" sz="800" b="1"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9050" cap="flat" cmpd="sng" algn="ctr">
                      <a:solidFill>
                        <a:schemeClr val="accent1"/>
                      </a:solidFill>
                      <a:prstDash val="solid"/>
                      <a:round/>
                      <a:headEnd type="none" w="med" len="med"/>
                      <a:tailEnd type="none" w="med" len="med"/>
                    </a:lnB>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L w="19050" cap="flat" cmpd="sng" algn="ctr">
                      <a:solidFill>
                        <a:schemeClr val="accent1"/>
                      </a:solidFill>
                      <a:prstDash val="solid"/>
                      <a:round/>
                      <a:headEnd type="none" w="med" len="med"/>
                      <a:tailEnd type="none" w="med" len="med"/>
                    </a:lnL>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B w="19050" cap="flat" cmpd="sng" algn="ctr">
                      <a:solidFill>
                        <a:schemeClr val="accent1"/>
                      </a:solidFill>
                      <a:prstDash val="solid"/>
                      <a:round/>
                      <a:headEnd type="none" w="med" len="med"/>
                      <a:tailEnd type="none" w="med" len="med"/>
                    </a:lnB>
                    <a:solidFill>
                      <a:schemeClr val="bg1"/>
                    </a:solidFill>
                  </a:tcPr>
                </a:tc>
                <a:tc>
                  <a:txBody>
                    <a:bodyPr/>
                    <a:lstStyle/>
                    <a:p>
                      <a:pPr marL="0" algn="l" defTabSz="914400" rtl="0" eaLnBrk="1" latinLnBrk="0" hangingPunct="1"/>
                      <a:r>
                        <a:rPr lang="en-US" sz="800" kern="1200" dirty="0" smtClean="0"/>
                        <a:t>0</a:t>
                      </a:r>
                      <a:endParaRPr lang="en-US" sz="800" kern="1200" dirty="0">
                        <a:solidFill>
                          <a:schemeClr val="dk1"/>
                        </a:solidFill>
                        <a:latin typeface="+mn-lt"/>
                        <a:ea typeface="+mn-ea"/>
                        <a:cs typeface="+mn-cs"/>
                      </a:endParaRPr>
                    </a:p>
                  </a:txBody>
                  <a:tcPr marL="0" marR="0" marT="0" marB="0" anchor="ctr" anchorCtr="1">
                    <a:lnR w="19050" cap="flat" cmpd="sng" algn="ctr">
                      <a:solidFill>
                        <a:schemeClr val="accent1"/>
                      </a:solidFill>
                      <a:prstDash val="solid"/>
                      <a:round/>
                      <a:headEnd type="none" w="med" len="med"/>
                      <a:tailEnd type="none" w="med" len="med"/>
                    </a:lnR>
                    <a:lnB w="19050" cap="flat" cmpd="sng" algn="ctr">
                      <a:solidFill>
                        <a:schemeClr val="accent1"/>
                      </a:solidFill>
                      <a:prstDash val="solid"/>
                      <a:round/>
                      <a:headEnd type="none" w="med" len="med"/>
                      <a:tailEnd type="none" w="med" len="med"/>
                    </a:lnB>
                    <a:solidFill>
                      <a:schemeClr val="bg1"/>
                    </a:solidFill>
                  </a:tcPr>
                </a:tc>
              </a:tr>
            </a:tbl>
          </a:graphicData>
        </a:graphic>
      </p:graphicFrame>
      <p:sp>
        <p:nvSpPr>
          <p:cNvPr id="58" name="TextBox 57"/>
          <p:cNvSpPr txBox="1"/>
          <p:nvPr/>
        </p:nvSpPr>
        <p:spPr>
          <a:xfrm>
            <a:off x="2177142" y="4876800"/>
            <a:ext cx="6662058" cy="1600200"/>
          </a:xfrm>
          <a:prstGeom prst="rect">
            <a:avLst/>
          </a:prstGeom>
          <a:solidFill>
            <a:schemeClr val="bg1"/>
          </a:solidFill>
        </p:spPr>
        <p:txBody>
          <a:bodyPr wrap="square" rtlCol="0">
            <a:noAutofit/>
          </a:bodyPr>
          <a:lstStyle/>
          <a:p>
            <a:pPr>
              <a:spcBef>
                <a:spcPts val="600"/>
              </a:spcBef>
            </a:pPr>
            <a:r>
              <a:rPr lang="en-US" sz="2400" b="1" dirty="0" smtClean="0">
                <a:solidFill>
                  <a:srgbClr val="0070C0"/>
                </a:solidFill>
              </a:rPr>
              <a:t>Relation Matrix</a:t>
            </a:r>
          </a:p>
          <a:p>
            <a:pPr indent="231775">
              <a:spcBef>
                <a:spcPts val="600"/>
              </a:spcBef>
              <a:buFont typeface="Arial" pitchFamily="34" charset="0"/>
              <a:buChar char="•"/>
            </a:pPr>
            <a:r>
              <a:rPr lang="en-US" sz="2000" dirty="0" smtClean="0"/>
              <a:t>Binary matrix defining a relation between users and objects</a:t>
            </a:r>
          </a:p>
          <a:p>
            <a:pPr indent="231775">
              <a:spcBef>
                <a:spcPts val="600"/>
              </a:spcBef>
              <a:buFont typeface="Arial" pitchFamily="34" charset="0"/>
              <a:buChar char="•"/>
            </a:pPr>
            <a:r>
              <a:rPr lang="en-US" sz="2000" i="1" dirty="0" smtClean="0"/>
              <a:t>Shared Files:</a:t>
            </a:r>
            <a:r>
              <a:rPr lang="en-US" sz="2000" dirty="0" smtClean="0"/>
              <a:t> Users X Files, relation = permissions</a:t>
            </a:r>
          </a:p>
          <a:p>
            <a:pPr indent="231775">
              <a:spcBef>
                <a:spcPts val="600"/>
              </a:spcBef>
              <a:buFont typeface="Arial" pitchFamily="34" charset="0"/>
              <a:buChar char="•"/>
            </a:pPr>
            <a:r>
              <a:rPr lang="en-US" sz="2000" i="1" dirty="0" smtClean="0"/>
              <a:t>Org. Groups: </a:t>
            </a:r>
            <a:r>
              <a:rPr lang="en-US" sz="2000" dirty="0" smtClean="0"/>
              <a:t>Users X Groups, relation = group memberships</a:t>
            </a:r>
            <a:endParaRPr lang="en-US" sz="2000" dirty="0"/>
          </a:p>
        </p:txBody>
      </p:sp>
      <p:sp>
        <p:nvSpPr>
          <p:cNvPr id="63" name="TextBox 62"/>
          <p:cNvSpPr txBox="1"/>
          <p:nvPr/>
        </p:nvSpPr>
        <p:spPr>
          <a:xfrm>
            <a:off x="2362200" y="4876800"/>
            <a:ext cx="6477000" cy="1600200"/>
          </a:xfrm>
          <a:prstGeom prst="rect">
            <a:avLst/>
          </a:prstGeom>
          <a:solidFill>
            <a:schemeClr val="bg1"/>
          </a:solidFill>
        </p:spPr>
        <p:txBody>
          <a:bodyPr wrap="square" rtlCol="0">
            <a:noAutofit/>
          </a:bodyPr>
          <a:lstStyle/>
          <a:p>
            <a:pPr>
              <a:spcBef>
                <a:spcPts val="600"/>
              </a:spcBef>
            </a:pPr>
            <a:r>
              <a:rPr lang="en-US" sz="2400" b="1" dirty="0" smtClean="0">
                <a:solidFill>
                  <a:srgbClr val="0070C0"/>
                </a:solidFill>
              </a:rPr>
              <a:t>Subject &amp; Reference Datasets</a:t>
            </a:r>
          </a:p>
          <a:p>
            <a:pPr marL="231775" indent="-231775">
              <a:spcBef>
                <a:spcPts val="600"/>
              </a:spcBef>
              <a:buFont typeface="Arial" pitchFamily="34" charset="0"/>
              <a:buChar char="•"/>
            </a:pPr>
            <a:r>
              <a:rPr lang="en-US" sz="2000" dirty="0" smtClean="0"/>
              <a:t>Any data source than can be represented as binary matrix can be used as a Subject/Reference Dataset</a:t>
            </a:r>
            <a:endParaRPr lang="en-US" sz="20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0"/>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300"/>
                                  </p:stCondLst>
                                  <p:childTnLst>
                                    <p:set>
                                      <p:cBhvr>
                                        <p:cTn id="13" dur="1" fill="hold">
                                          <p:stCondLst>
                                            <p:cond delay="0"/>
                                          </p:stCondLst>
                                        </p:cTn>
                                        <p:tgtEl>
                                          <p:spTgt spid="23"/>
                                        </p:tgtEl>
                                        <p:attrNameLst>
                                          <p:attrName>style.visibility</p:attrName>
                                        </p:attrNameLst>
                                      </p:cBhvr>
                                      <p:to>
                                        <p:strVal val="visible"/>
                                      </p:to>
                                    </p:set>
                                  </p:childTnLst>
                                </p:cTn>
                              </p:par>
                              <p:par>
                                <p:cTn id="14" presetID="1" presetClass="entr" presetSubtype="0" fill="hold" nodeType="withEffect">
                                  <p:stCondLst>
                                    <p:cond delay="300"/>
                                  </p:stCondLst>
                                  <p:childTnLst>
                                    <p:set>
                                      <p:cBhvr>
                                        <p:cTn id="15" dur="1" fill="hold">
                                          <p:stCondLst>
                                            <p:cond delay="0"/>
                                          </p:stCondLst>
                                        </p:cTn>
                                        <p:tgtEl>
                                          <p:spTgt spid="31"/>
                                        </p:tgtEl>
                                        <p:attrNameLst>
                                          <p:attrName>style.visibility</p:attrName>
                                        </p:attrNameLst>
                                      </p:cBhvr>
                                      <p:to>
                                        <p:strVal val="visible"/>
                                      </p:to>
                                    </p:set>
                                  </p:childTnLst>
                                </p:cTn>
                              </p:par>
                              <p:par>
                                <p:cTn id="16" presetID="1" presetClass="entr" presetSubtype="0" fill="hold" grpId="0" nodeType="withEffect">
                                  <p:stCondLst>
                                    <p:cond delay="300"/>
                                  </p:stCondLst>
                                  <p:childTnLst>
                                    <p:set>
                                      <p:cBhvr>
                                        <p:cTn id="17" dur="1" fill="hold">
                                          <p:stCondLst>
                                            <p:cond delay="0"/>
                                          </p:stCondLst>
                                        </p:cTn>
                                        <p:tgtEl>
                                          <p:spTgt spid="62">
                                            <p:bg/>
                                          </p:spTgt>
                                        </p:tgtEl>
                                        <p:attrNameLst>
                                          <p:attrName>style.visibility</p:attrName>
                                        </p:attrNameLst>
                                      </p:cBhvr>
                                      <p:to>
                                        <p:strVal val="visible"/>
                                      </p:to>
                                    </p:set>
                                  </p:childTnLst>
                                </p:cTn>
                              </p:par>
                              <p:par>
                                <p:cTn id="18" presetID="1" presetClass="entr" presetSubtype="0" fill="hold" grpId="0" nodeType="withEffect">
                                  <p:stCondLst>
                                    <p:cond delay="300"/>
                                  </p:stCondLst>
                                  <p:childTnLst>
                                    <p:set>
                                      <p:cBhvr>
                                        <p:cTn id="19" dur="1" fill="hold">
                                          <p:stCondLst>
                                            <p:cond delay="0"/>
                                          </p:stCondLst>
                                        </p:cTn>
                                        <p:tgtEl>
                                          <p:spTgt spid="62">
                                            <p:txEl>
                                              <p:pRg st="0" end="0"/>
                                            </p:txEl>
                                          </p:spTgt>
                                        </p:tgtEl>
                                        <p:attrNameLst>
                                          <p:attrName>style.visibility</p:attrName>
                                        </p:attrNameLst>
                                      </p:cBhvr>
                                      <p:to>
                                        <p:strVal val="visible"/>
                                      </p:to>
                                    </p:set>
                                  </p:childTnLst>
                                </p:cTn>
                              </p:par>
                              <p:par>
                                <p:cTn id="20" presetID="1" presetClass="entr" presetSubtype="0" fill="hold" grpId="0" nodeType="withEffect">
                                  <p:stCondLst>
                                    <p:cond delay="300"/>
                                  </p:stCondLst>
                                  <p:childTnLst>
                                    <p:set>
                                      <p:cBhvr>
                                        <p:cTn id="21" dur="1" fill="hold">
                                          <p:stCondLst>
                                            <p:cond delay="0"/>
                                          </p:stCondLst>
                                        </p:cTn>
                                        <p:tgtEl>
                                          <p:spTgt spid="62">
                                            <p:txEl>
                                              <p:pRg st="1" end="1"/>
                                            </p:txEl>
                                          </p:spTgt>
                                        </p:tgtEl>
                                        <p:attrNameLst>
                                          <p:attrName>style.visibility</p:attrName>
                                        </p:attrNameLst>
                                      </p:cBhvr>
                                      <p:to>
                                        <p:strVal val="visible"/>
                                      </p:to>
                                    </p:set>
                                  </p:childTnLst>
                                </p:cTn>
                              </p:par>
                              <p:par>
                                <p:cTn id="22" presetID="1" presetClass="entr" presetSubtype="0" fill="hold" grpId="0" nodeType="withEffect">
                                  <p:stCondLst>
                                    <p:cond delay="300"/>
                                  </p:stCondLst>
                                  <p:childTnLst>
                                    <p:set>
                                      <p:cBhvr>
                                        <p:cTn id="23" dur="1" fill="hold">
                                          <p:stCondLst>
                                            <p:cond delay="0"/>
                                          </p:stCondLst>
                                        </p:cTn>
                                        <p:tgtEl>
                                          <p:spTgt spid="62">
                                            <p:txEl>
                                              <p:pRg st="2" end="2"/>
                                            </p:txEl>
                                          </p:spTgt>
                                        </p:tgtEl>
                                        <p:attrNameLst>
                                          <p:attrName>style.visibility</p:attrName>
                                        </p:attrNameLst>
                                      </p:cBhvr>
                                      <p:to>
                                        <p:strVal val="visible"/>
                                      </p:to>
                                    </p:set>
                                  </p:childTnLst>
                                </p:cTn>
                              </p:par>
                            </p:childTnLst>
                          </p:cTn>
                        </p:par>
                        <p:par>
                          <p:cTn id="24" fill="hold">
                            <p:stCondLst>
                              <p:cond delay="300"/>
                            </p:stCondLst>
                            <p:childTnLst>
                              <p:par>
                                <p:cTn id="25" presetID="1" presetClass="entr" presetSubtype="0" fill="hold" nodeType="afterEffect">
                                  <p:stCondLst>
                                    <p:cond delay="300"/>
                                  </p:stCondLst>
                                  <p:childTnLst>
                                    <p:set>
                                      <p:cBhvr>
                                        <p:cTn id="26" dur="1" fill="hold">
                                          <p:stCondLst>
                                            <p:cond delay="0"/>
                                          </p:stCondLst>
                                        </p:cTn>
                                        <p:tgtEl>
                                          <p:spTgt spid="39"/>
                                        </p:tgtEl>
                                        <p:attrNameLst>
                                          <p:attrName>style.visibility</p:attrName>
                                        </p:attrNameLst>
                                      </p:cBhvr>
                                      <p:to>
                                        <p:strVal val="visible"/>
                                      </p:to>
                                    </p:set>
                                  </p:childTnLst>
                                </p:cTn>
                              </p:par>
                              <p:par>
                                <p:cTn id="27" presetID="1" presetClass="entr" presetSubtype="0" fill="hold" grpId="0" nodeType="withEffect">
                                  <p:stCondLst>
                                    <p:cond delay="300"/>
                                  </p:stCondLst>
                                  <p:childTnLst>
                                    <p:set>
                                      <p:cBhvr>
                                        <p:cTn id="28" dur="1" fill="hold">
                                          <p:stCondLst>
                                            <p:cond delay="0"/>
                                          </p:stCondLst>
                                        </p:cTn>
                                        <p:tgtEl>
                                          <p:spTgt spid="3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3"/>
                                        </p:tgtEl>
                                        <p:attrNameLst>
                                          <p:attrName>style.visibility</p:attrName>
                                        </p:attrNameLst>
                                      </p:cBhvr>
                                      <p:to>
                                        <p:strVal val="visible"/>
                                      </p:to>
                                    </p:set>
                                  </p:childTnLst>
                                </p:cTn>
                              </p:par>
                            </p:childTnLst>
                          </p:cTn>
                        </p:par>
                        <p:par>
                          <p:cTn id="35" fill="hold">
                            <p:stCondLst>
                              <p:cond delay="0"/>
                            </p:stCondLst>
                            <p:childTnLst>
                              <p:par>
                                <p:cTn id="36" presetID="1" presetClass="exit" presetSubtype="0" fill="hold" grpId="1" nodeType="afterEffect">
                                  <p:stCondLst>
                                    <p:cond delay="0"/>
                                  </p:stCondLst>
                                  <p:childTnLst>
                                    <p:set>
                                      <p:cBhvr>
                                        <p:cTn id="37" dur="1" fill="hold">
                                          <p:stCondLst>
                                            <p:cond delay="0"/>
                                          </p:stCondLst>
                                        </p:cTn>
                                        <p:tgtEl>
                                          <p:spTgt spid="62">
                                            <p:txEl>
                                              <p:pRg st="0" end="0"/>
                                            </p:txEl>
                                          </p:spTgt>
                                        </p:tgtEl>
                                        <p:attrNameLst>
                                          <p:attrName>style.visibility</p:attrName>
                                        </p:attrNameLst>
                                      </p:cBhvr>
                                      <p:to>
                                        <p:strVal val="hidden"/>
                                      </p:to>
                                    </p:set>
                                  </p:childTnLst>
                                </p:cTn>
                              </p:par>
                            </p:childTnLst>
                          </p:cTn>
                        </p:par>
                        <p:par>
                          <p:cTn id="38" fill="hold">
                            <p:stCondLst>
                              <p:cond delay="0"/>
                            </p:stCondLst>
                            <p:childTnLst>
                              <p:par>
                                <p:cTn id="39" presetID="1" presetClass="exit" presetSubtype="0" fill="hold" grpId="1" nodeType="afterEffect">
                                  <p:stCondLst>
                                    <p:cond delay="0"/>
                                  </p:stCondLst>
                                  <p:childTnLst>
                                    <p:set>
                                      <p:cBhvr>
                                        <p:cTn id="40" dur="1" fill="hold">
                                          <p:stCondLst>
                                            <p:cond delay="0"/>
                                          </p:stCondLst>
                                        </p:cTn>
                                        <p:tgtEl>
                                          <p:spTgt spid="62">
                                            <p:txEl>
                                              <p:pRg st="1" end="1"/>
                                            </p:txEl>
                                          </p:spTgt>
                                        </p:tgtEl>
                                        <p:attrNameLst>
                                          <p:attrName>style.visibility</p:attrName>
                                        </p:attrNameLst>
                                      </p:cBhvr>
                                      <p:to>
                                        <p:strVal val="hidden"/>
                                      </p:to>
                                    </p:set>
                                  </p:childTnLst>
                                </p:cTn>
                              </p:par>
                            </p:childTnLst>
                          </p:cTn>
                        </p:par>
                        <p:par>
                          <p:cTn id="41" fill="hold">
                            <p:stCondLst>
                              <p:cond delay="0"/>
                            </p:stCondLst>
                            <p:childTnLst>
                              <p:par>
                                <p:cTn id="42" presetID="1" presetClass="exit" presetSubtype="0" fill="hold" grpId="1" nodeType="afterEffect">
                                  <p:stCondLst>
                                    <p:cond delay="0"/>
                                  </p:stCondLst>
                                  <p:childTnLst>
                                    <p:set>
                                      <p:cBhvr>
                                        <p:cTn id="43" dur="1" fill="hold">
                                          <p:stCondLst>
                                            <p:cond delay="0"/>
                                          </p:stCondLst>
                                        </p:cTn>
                                        <p:tgtEl>
                                          <p:spTgt spid="62">
                                            <p:txEl>
                                              <p:pRg st="2" end="2"/>
                                            </p:txEl>
                                          </p:spTgt>
                                        </p:tgtEl>
                                        <p:attrNameLst>
                                          <p:attrName>style.visibility</p:attrName>
                                        </p:attrNameLst>
                                      </p:cBhvr>
                                      <p:to>
                                        <p:strVal val="hidden"/>
                                      </p:to>
                                    </p:set>
                                  </p:childTnLst>
                                </p:cTn>
                              </p:par>
                            </p:childTnLst>
                          </p:cTn>
                        </p:par>
                        <p:par>
                          <p:cTn id="44" fill="hold">
                            <p:stCondLst>
                              <p:cond delay="0"/>
                            </p:stCondLst>
                            <p:childTnLst>
                              <p:par>
                                <p:cTn id="45" presetID="1" presetClass="exit" presetSubtype="0" fill="hold" grpId="1" nodeType="afterEffect">
                                  <p:stCondLst>
                                    <p:cond delay="0"/>
                                  </p:stCondLst>
                                  <p:childTnLst>
                                    <p:set>
                                      <p:cBhvr>
                                        <p:cTn id="46" dur="1" fill="hold">
                                          <p:stCondLst>
                                            <p:cond delay="0"/>
                                          </p:stCondLst>
                                        </p:cTn>
                                        <p:tgtEl>
                                          <p:spTgt spid="62">
                                            <p:bg/>
                                          </p:spTgt>
                                        </p:tgtEl>
                                        <p:attrNameLst>
                                          <p:attrName>style.visibility</p:attrName>
                                        </p:attrNameLst>
                                      </p:cBhvr>
                                      <p:to>
                                        <p:strVal val="hidden"/>
                                      </p:to>
                                    </p:set>
                                  </p:childTnLst>
                                </p:cTn>
                              </p:par>
                              <p:par>
                                <p:cTn id="47" presetID="1" presetClass="entr" presetSubtype="0" fill="hold" grpId="0" nodeType="withEffect">
                                  <p:stCondLst>
                                    <p:cond delay="0"/>
                                  </p:stCondLst>
                                  <p:childTnLst>
                                    <p:set>
                                      <p:cBhvr>
                                        <p:cTn id="48" dur="1" fill="hold">
                                          <p:stCondLst>
                                            <p:cond delay="0"/>
                                          </p:stCondLst>
                                        </p:cTn>
                                        <p:tgtEl>
                                          <p:spTgt spid="5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grpId="1" nodeType="clickEffect">
                                  <p:stCondLst>
                                    <p:cond delay="0"/>
                                  </p:stCondLst>
                                  <p:childTnLst>
                                    <p:set>
                                      <p:cBhvr>
                                        <p:cTn id="52" dur="1" fill="hold">
                                          <p:stCondLst>
                                            <p:cond delay="0"/>
                                          </p:stCondLst>
                                        </p:cTn>
                                        <p:tgtEl>
                                          <p:spTgt spid="58"/>
                                        </p:tgtEl>
                                        <p:attrNameLst>
                                          <p:attrName>style.visibility</p:attrName>
                                        </p:attrNameLst>
                                      </p:cBhvr>
                                      <p:to>
                                        <p:strVal val="hidden"/>
                                      </p:to>
                                    </p:set>
                                  </p:childTnLst>
                                </p:cTn>
                              </p:par>
                            </p:childTnLst>
                          </p:cTn>
                        </p:par>
                        <p:par>
                          <p:cTn id="53" fill="hold">
                            <p:stCondLst>
                              <p:cond delay="0"/>
                            </p:stCondLst>
                            <p:childTnLst>
                              <p:par>
                                <p:cTn id="54" presetID="1" presetClass="entr" presetSubtype="0" fill="hold" grpId="0" nodeType="afterEffect">
                                  <p:stCondLst>
                                    <p:cond delay="0"/>
                                  </p:stCondLst>
                                  <p:childTnLst>
                                    <p:set>
                                      <p:cBhvr>
                                        <p:cTn id="55" dur="1" fill="hold">
                                          <p:stCondLst>
                                            <p:cond delay="0"/>
                                          </p:stCondLst>
                                        </p:cTn>
                                        <p:tgtEl>
                                          <p:spTgt spid="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uiExpand="1" build="allAtOnce" animBg="1"/>
      <p:bldP spid="62" grpId="1" build="allAtOnce" animBg="1"/>
      <p:bldP spid="38" grpId="0" animBg="1"/>
      <p:bldP spid="58" grpId="0" animBg="1"/>
      <p:bldP spid="58" grpId="1" animBg="1"/>
      <p:bldP spid="6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39888</TotalTime>
  <Words>2669</Words>
  <Application>Microsoft Office PowerPoint</Application>
  <PresentationFormat>On-screen Show (4:3)</PresentationFormat>
  <Paragraphs>963</Paragraphs>
  <Slides>33</Slides>
  <Notes>14</Notes>
  <HiddenSlides>7</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35" baseType="lpstr">
      <vt:lpstr>Office Theme</vt:lpstr>
      <vt:lpstr>Equation</vt:lpstr>
      <vt:lpstr>Baaz  Finding Misconfigurations in Access Control</vt:lpstr>
      <vt:lpstr>Access Control in the Enterprise</vt:lpstr>
      <vt:lpstr>Insider Threats: A motivating scenario</vt:lpstr>
      <vt:lpstr>Managing Access Permissions</vt:lpstr>
      <vt:lpstr>Access Control in the Enterprise</vt:lpstr>
      <vt:lpstr>Design Goals for Baaz</vt:lpstr>
      <vt:lpstr>Outline</vt:lpstr>
      <vt:lpstr>Misconfigurations</vt:lpstr>
      <vt:lpstr>Baaz: Design</vt:lpstr>
      <vt:lpstr>Baaz: Algorithm</vt:lpstr>
      <vt:lpstr>Sample Datasets</vt:lpstr>
      <vt:lpstr>Matrix Reduction</vt:lpstr>
      <vt:lpstr>Group Mapping</vt:lpstr>
      <vt:lpstr>Group Mapping</vt:lpstr>
      <vt:lpstr>Group Mapping</vt:lpstr>
      <vt:lpstr>Group Mapping</vt:lpstr>
      <vt:lpstr>Misconfigurations</vt:lpstr>
      <vt:lpstr>Object Clustering</vt:lpstr>
      <vt:lpstr>Implementation</vt:lpstr>
      <vt:lpstr>Evaluation</vt:lpstr>
      <vt:lpstr>Evaluation</vt:lpstr>
      <vt:lpstr>Evaluation</vt:lpstr>
      <vt:lpstr>Evaluation: File Server (Dataset 1)</vt:lpstr>
      <vt:lpstr>Evaluation: Ground Truth Comparison</vt:lpstr>
      <vt:lpstr>Evaluation: Event-based Monitoring</vt:lpstr>
      <vt:lpstr>Evaluation: Runtime Performance</vt:lpstr>
      <vt:lpstr>Related Work</vt:lpstr>
      <vt:lpstr>Summary</vt:lpstr>
      <vt:lpstr>Ongoing Work</vt:lpstr>
      <vt:lpstr>Thank you!</vt:lpstr>
      <vt:lpstr>Group Mapping: Details</vt:lpstr>
      <vt:lpstr>Group Mapping: Details</vt:lpstr>
      <vt:lpstr>Group Mapping: Misconfigurations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Tathagata Das</dc:creator>
  <cp:lastModifiedBy>bhagwan</cp:lastModifiedBy>
  <cp:revision>1980</cp:revision>
  <dcterms:created xsi:type="dcterms:W3CDTF">2009-05-07T10:14:50Z</dcterms:created>
  <dcterms:modified xsi:type="dcterms:W3CDTF">2011-01-29T07:02:47Z</dcterms:modified>
</cp:coreProperties>
</file>